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35"/>
  </p:notesMasterIdLst>
  <p:handoutMasterIdLst>
    <p:handoutMasterId r:id="rId36"/>
  </p:handoutMasterIdLst>
  <p:sldIdLst>
    <p:sldId id="308" r:id="rId2"/>
    <p:sldId id="754" r:id="rId3"/>
    <p:sldId id="703" r:id="rId4"/>
    <p:sldId id="704" r:id="rId5"/>
    <p:sldId id="705" r:id="rId6"/>
    <p:sldId id="706" r:id="rId7"/>
    <p:sldId id="707" r:id="rId8"/>
    <p:sldId id="708" r:id="rId9"/>
    <p:sldId id="709" r:id="rId10"/>
    <p:sldId id="710" r:id="rId11"/>
    <p:sldId id="711" r:id="rId12"/>
    <p:sldId id="712" r:id="rId13"/>
    <p:sldId id="713" r:id="rId14"/>
    <p:sldId id="714" r:id="rId15"/>
    <p:sldId id="715" r:id="rId16"/>
    <p:sldId id="716" r:id="rId17"/>
    <p:sldId id="717" r:id="rId18"/>
    <p:sldId id="631" r:id="rId19"/>
    <p:sldId id="622" r:id="rId20"/>
    <p:sldId id="629" r:id="rId21"/>
    <p:sldId id="797" r:id="rId22"/>
    <p:sldId id="806" r:id="rId23"/>
    <p:sldId id="807" r:id="rId24"/>
    <p:sldId id="808" r:id="rId25"/>
    <p:sldId id="809" r:id="rId26"/>
    <p:sldId id="810" r:id="rId27"/>
    <p:sldId id="811" r:id="rId28"/>
    <p:sldId id="812" r:id="rId29"/>
    <p:sldId id="813" r:id="rId30"/>
    <p:sldId id="816" r:id="rId31"/>
    <p:sldId id="818" r:id="rId32"/>
    <p:sldId id="795" r:id="rId33"/>
    <p:sldId id="743" r:id="rId34"/>
  </p:sldIdLst>
  <p:sldSz cx="9144000" cy="6858000" type="screen4x3"/>
  <p:notesSz cx="6669088" cy="9928225"/>
  <p:custDataLst>
    <p:tags r:id="rId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20793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41586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62380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8317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1039673" algn="l" defTabSz="415869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1247607" algn="l" defTabSz="415869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1455542" algn="l" defTabSz="415869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1663476" algn="l" defTabSz="415869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747">
          <p15:clr>
            <a:srgbClr val="A4A3A4"/>
          </p15:clr>
        </p15:guide>
        <p15:guide id="2" pos="9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E9C"/>
    <a:srgbClr val="CC9900"/>
    <a:srgbClr val="005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7513" autoAdjust="0"/>
  </p:normalViewPr>
  <p:slideViewPr>
    <p:cSldViewPr showGuides="1">
      <p:cViewPr varScale="1">
        <p:scale>
          <a:sx n="114" d="100"/>
          <a:sy n="114" d="100"/>
        </p:scale>
        <p:origin x="1446" y="144"/>
      </p:cViewPr>
      <p:guideLst>
        <p:guide orient="horz" pos="1747"/>
        <p:guide pos="9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078" cy="496133"/>
          </a:xfrm>
          <a:prstGeom prst="rect">
            <a:avLst/>
          </a:prstGeom>
        </p:spPr>
        <p:txBody>
          <a:bodyPr vert="horz" lIns="48308" tIns="24154" rIns="48308" bIns="24154" rtlCol="0"/>
          <a:lstStyle>
            <a:lvl1pPr algn="l">
              <a:defRPr sz="6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430" y="0"/>
            <a:ext cx="2890078" cy="496133"/>
          </a:xfrm>
          <a:prstGeom prst="rect">
            <a:avLst/>
          </a:prstGeom>
        </p:spPr>
        <p:txBody>
          <a:bodyPr vert="horz" lIns="48308" tIns="24154" rIns="48308" bIns="24154" rtlCol="0"/>
          <a:lstStyle>
            <a:lvl1pPr algn="r">
              <a:defRPr sz="600"/>
            </a:lvl1pPr>
          </a:lstStyle>
          <a:p>
            <a:fld id="{B6660B95-50AE-479F-B752-006E39CAA1A6}" type="datetimeFigureOut">
              <a:rPr lang="en-GB" smtClean="0"/>
              <a:t>09/12/2024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699"/>
            <a:ext cx="2890078" cy="496133"/>
          </a:xfrm>
          <a:prstGeom prst="rect">
            <a:avLst/>
          </a:prstGeom>
        </p:spPr>
        <p:txBody>
          <a:bodyPr vert="horz" lIns="48308" tIns="24154" rIns="48308" bIns="24154" rtlCol="0" anchor="b"/>
          <a:lstStyle>
            <a:lvl1pPr algn="l">
              <a:defRPr sz="6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430" y="9430699"/>
            <a:ext cx="2890078" cy="496133"/>
          </a:xfrm>
          <a:prstGeom prst="rect">
            <a:avLst/>
          </a:prstGeom>
        </p:spPr>
        <p:txBody>
          <a:bodyPr vert="horz" lIns="48308" tIns="24154" rIns="48308" bIns="24154" rtlCol="0" anchor="b"/>
          <a:lstStyle>
            <a:lvl1pPr algn="r">
              <a:defRPr sz="600"/>
            </a:lvl1pPr>
          </a:lstStyle>
          <a:p>
            <a:fld id="{CE3C0DA1-6841-4C7B-8011-353190C2330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55838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078" cy="496133"/>
          </a:xfrm>
          <a:prstGeom prst="rect">
            <a:avLst/>
          </a:prstGeom>
        </p:spPr>
        <p:txBody>
          <a:bodyPr vert="horz" lIns="48308" tIns="24154" rIns="48308" bIns="24154" rtlCol="0"/>
          <a:lstStyle>
            <a:lvl1pPr algn="l">
              <a:defRPr sz="6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430" y="0"/>
            <a:ext cx="2890078" cy="496133"/>
          </a:xfrm>
          <a:prstGeom prst="rect">
            <a:avLst/>
          </a:prstGeom>
        </p:spPr>
        <p:txBody>
          <a:bodyPr vert="horz" lIns="48308" tIns="24154" rIns="48308" bIns="24154" rtlCol="0"/>
          <a:lstStyle>
            <a:lvl1pPr algn="r">
              <a:defRPr sz="600"/>
            </a:lvl1pPr>
          </a:lstStyle>
          <a:p>
            <a:fld id="{2EC1C548-434F-4D8C-B8A1-34FC1FE6AAEA}" type="datetimeFigureOut">
              <a:rPr lang="en-GB" smtClean="0"/>
              <a:t>09/12/2024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308" tIns="24154" rIns="48308" bIns="2415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699" y="4716047"/>
            <a:ext cx="5335691" cy="4467980"/>
          </a:xfrm>
          <a:prstGeom prst="rect">
            <a:avLst/>
          </a:prstGeom>
        </p:spPr>
        <p:txBody>
          <a:bodyPr vert="horz" lIns="48308" tIns="24154" rIns="48308" bIns="2415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699"/>
            <a:ext cx="2890078" cy="496133"/>
          </a:xfrm>
          <a:prstGeom prst="rect">
            <a:avLst/>
          </a:prstGeom>
        </p:spPr>
        <p:txBody>
          <a:bodyPr vert="horz" lIns="48308" tIns="24154" rIns="48308" bIns="24154" rtlCol="0" anchor="b"/>
          <a:lstStyle>
            <a:lvl1pPr algn="l">
              <a:defRPr sz="6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430" y="9430699"/>
            <a:ext cx="2890078" cy="496133"/>
          </a:xfrm>
          <a:prstGeom prst="rect">
            <a:avLst/>
          </a:prstGeom>
        </p:spPr>
        <p:txBody>
          <a:bodyPr vert="horz" lIns="48308" tIns="24154" rIns="48308" bIns="24154" rtlCol="0" anchor="b"/>
          <a:lstStyle>
            <a:lvl1pPr algn="r">
              <a:defRPr sz="600"/>
            </a:lvl1pPr>
          </a:lstStyle>
          <a:p>
            <a:fld id="{0C19196B-7462-4191-AF62-B4F90F5F6A9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1594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9196B-7462-4191-AF62-B4F90F5F6A9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1169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55399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6933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BBDB5-83F9-4F4A-A5D5-D533BE2B34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43334-9ACE-4F1C-AEA1-E85D386D0227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95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8101" y="482600"/>
            <a:ext cx="7245528" cy="553998"/>
          </a:xfrm>
        </p:spPr>
        <p:txBody>
          <a:bodyPr/>
          <a:lstStyle>
            <a:lvl1pPr>
              <a:defRPr sz="3600">
                <a:solidFill>
                  <a:srgbClr val="005EB8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057" y="1577803"/>
            <a:ext cx="8229889" cy="430887"/>
          </a:xfrm>
        </p:spPr>
        <p:txBody>
          <a:bodyPr/>
          <a:lstStyle>
            <a:lvl1pPr>
              <a:buClr>
                <a:srgbClr val="005EB8"/>
              </a:buClr>
              <a:defRPr sz="2800"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6E67B-7053-4890-9326-7BAA4C2688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0AF1D-33D9-4ED9-BA13-31F02E24D1D8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41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8101" y="482600"/>
            <a:ext cx="7245528" cy="553998"/>
          </a:xfrm>
        </p:spPr>
        <p:txBody>
          <a:bodyPr/>
          <a:lstStyle>
            <a:lvl1pPr>
              <a:defRPr sz="3600"/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1"/>
            <a:ext cx="3977640" cy="43088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1"/>
            <a:ext cx="3977640" cy="43088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dirty="0"/>
          </a:p>
        </p:txBody>
      </p:sp>
      <p:sp>
        <p:nvSpPr>
          <p:cNvPr id="5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37C77-23BE-4258-A4CB-BC01E99D08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C5210-485D-473E-83D8-A84B5F2BE1F3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2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8101" y="482600"/>
            <a:ext cx="7245528" cy="553998"/>
          </a:xfrm>
        </p:spPr>
        <p:txBody>
          <a:bodyPr/>
          <a:lstStyle>
            <a:lvl1pPr>
              <a:defRPr sz="3600"/>
            </a:lvl1pPr>
          </a:lstStyle>
          <a:p>
            <a:endParaRPr dirty="0"/>
          </a:p>
        </p:txBody>
      </p:sp>
      <p:sp>
        <p:nvSpPr>
          <p:cNvPr id="3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0812A-7D51-4512-A1C2-D8B53BB88E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78E5A-F973-49A7-9BF9-207E06A3B6AC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676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EABDF-FAC5-49A5-8983-17EE03E9E8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2204F-0D65-4899-9614-FC42AAB9FB6A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01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1" t="9175" b="23656"/>
          <a:stretch/>
        </p:blipFill>
        <p:spPr bwMode="auto">
          <a:xfrm>
            <a:off x="7819726" y="32110"/>
            <a:ext cx="1324275" cy="99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Holder 2"/>
          <p:cNvSpPr>
            <a:spLocks noGrp="1"/>
          </p:cNvSpPr>
          <p:nvPr>
            <p:ph type="title"/>
          </p:nvPr>
        </p:nvSpPr>
        <p:spPr bwMode="auto">
          <a:xfrm>
            <a:off x="428101" y="482600"/>
            <a:ext cx="72455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dirty="0"/>
          </a:p>
        </p:txBody>
      </p:sp>
      <p:sp>
        <p:nvSpPr>
          <p:cNvPr id="1027" name="Holder 3"/>
          <p:cNvSpPr>
            <a:spLocks noGrp="1"/>
          </p:cNvSpPr>
          <p:nvPr>
            <p:ph type="body" idx="1"/>
          </p:nvPr>
        </p:nvSpPr>
        <p:spPr bwMode="auto">
          <a:xfrm>
            <a:off x="457057" y="1577803"/>
            <a:ext cx="82298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9135" y="6377634"/>
            <a:ext cx="29257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056" y="6377634"/>
            <a:ext cx="21033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902692-D4D5-45DB-BC1B-D65A6AA5F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22" y="6377634"/>
            <a:ext cx="21033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F068F4E-4E83-4446-ADA0-4C7F2504224E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30024"/>
            <a:ext cx="457200" cy="60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5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54E9C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5pPr>
      <a:lvl6pPr marL="207935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6pPr>
      <a:lvl7pPr marL="415869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7pPr>
      <a:lvl8pPr marL="623804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8pPr>
      <a:lvl9pPr marL="831738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9pPr>
    </p:titleStyle>
    <p:bodyStyle>
      <a:lvl1pPr marL="129959" indent="-129959" algn="l" rtl="0" eaLnBrk="0" fontAlgn="base" hangingPunct="0">
        <a:spcBef>
          <a:spcPct val="20000"/>
        </a:spcBef>
        <a:spcAft>
          <a:spcPct val="0"/>
        </a:spcAft>
        <a:buClr>
          <a:srgbClr val="054E9C"/>
        </a:buClr>
        <a:buFont typeface="Arial" pitchFamily="34" charset="0"/>
        <a:buChar char="•"/>
        <a:defRPr sz="2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207935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415869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623804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831738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4048" y="1600200"/>
            <a:ext cx="8534400" cy="1969770"/>
          </a:xfrm>
        </p:spPr>
        <p:txBody>
          <a:bodyPr/>
          <a:lstStyle/>
          <a:p>
            <a:r>
              <a:rPr lang="en-GB" sz="3200" dirty="0"/>
              <a:t>Segmental Anatomy of the Liver</a:t>
            </a:r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Clinical Relevance</a:t>
            </a:r>
            <a:br>
              <a:rPr lang="en-GB" sz="3200" dirty="0"/>
            </a:br>
            <a:r>
              <a:rPr lang="en-GB" sz="3200" dirty="0"/>
              <a:t>and Ultrasound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4"/>
          </p:nvPr>
        </p:nvSpPr>
        <p:spPr>
          <a:xfrm>
            <a:off x="1295400" y="4419600"/>
            <a:ext cx="6400800" cy="81253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Gerry Johnson </a:t>
            </a:r>
          </a:p>
          <a:p>
            <a:pPr marL="0" indent="0">
              <a:buNone/>
            </a:pPr>
            <a:r>
              <a:rPr lang="en-GB" dirty="0"/>
              <a:t>Tameside Hospital, Manchester </a:t>
            </a:r>
          </a:p>
        </p:txBody>
      </p:sp>
      <p:sp>
        <p:nvSpPr>
          <p:cNvPr id="2" name="AutoShape 4" descr="Image result for the christie school of onc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6" descr="Image result for the christie school of oncolog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678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C:\Users\dmullan\AppData\Local\Microsoft\Windows\Temporary Internet Files\Content.Outlook\1MSRVNDO\IMG_716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535"/>
            <a:ext cx="9144000" cy="514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19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C:\Users\dmullan\AppData\Local\Microsoft\Windows\Temporary Internet Files\Content.Outlook\1MSRVNDO\IMG_71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535"/>
            <a:ext cx="9144000" cy="514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635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C:\Users\dmullan\AppData\Local\Microsoft\Windows\Temporary Internet Files\Content.Outlook\1MSRVNDO\IMG_715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535"/>
            <a:ext cx="9144000" cy="514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643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C:\Users\dmullan\AppData\Local\Microsoft\Windows\Temporary Internet Files\Content.Outlook\1MSRVNDO\IMG_71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535"/>
            <a:ext cx="9144000" cy="514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331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C:\Users\dmullan\AppData\Local\Microsoft\Windows\Temporary Internet Files\Content.Outlook\1MSRVNDO\IMG_71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535"/>
            <a:ext cx="9144000" cy="514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212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 descr="C:\Users\dmullan\AppData\Local\Microsoft\Windows\Temporary Internet Files\Content.Outlook\1MSRVNDO\IMG_716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535"/>
            <a:ext cx="9144000" cy="514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7510" y="2362200"/>
            <a:ext cx="2806890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7030A0"/>
                </a:solidFill>
              </a:rPr>
              <a:t>Hepatic Veins</a:t>
            </a:r>
          </a:p>
          <a:p>
            <a:endParaRPr lang="en-GB" sz="3200" dirty="0">
              <a:solidFill>
                <a:srgbClr val="7030A0"/>
              </a:solidFill>
            </a:endParaRPr>
          </a:p>
          <a:p>
            <a:r>
              <a:rPr lang="en-GB" sz="3200" dirty="0">
                <a:solidFill>
                  <a:srgbClr val="7030A0"/>
                </a:solidFill>
              </a:rPr>
              <a:t>Feed the nutrients to the circulation</a:t>
            </a:r>
          </a:p>
        </p:txBody>
      </p:sp>
    </p:spTree>
    <p:extLst>
      <p:ext uri="{BB962C8B-B14F-4D97-AF65-F5344CB8AC3E}">
        <p14:creationId xmlns:p14="http://schemas.microsoft.com/office/powerpoint/2010/main" val="1204764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 descr="C:\Users\dmullan\AppData\Local\Microsoft\Windows\Temporary Internet Files\Content.Outlook\1MSRVNDO\IMG_71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535"/>
            <a:ext cx="9144000" cy="514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3276600"/>
            <a:ext cx="25908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</a:rPr>
              <a:t>Feed the nutrients to the circulation via IVC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27510" y="2362200"/>
            <a:ext cx="2806890" cy="30469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7030A0"/>
                </a:solidFill>
              </a:rPr>
              <a:t>Hepatic Veins</a:t>
            </a:r>
          </a:p>
          <a:p>
            <a:endParaRPr lang="en-GB" sz="3200" dirty="0">
              <a:solidFill>
                <a:srgbClr val="7030A0"/>
              </a:solidFill>
            </a:endParaRPr>
          </a:p>
          <a:p>
            <a:r>
              <a:rPr lang="en-GB" sz="3200" dirty="0">
                <a:solidFill>
                  <a:srgbClr val="7030A0"/>
                </a:solidFill>
              </a:rPr>
              <a:t>Feed the nutrients to the circulation via IVC</a:t>
            </a:r>
          </a:p>
        </p:txBody>
      </p:sp>
    </p:spTree>
    <p:extLst>
      <p:ext uri="{BB962C8B-B14F-4D97-AF65-F5344CB8AC3E}">
        <p14:creationId xmlns:p14="http://schemas.microsoft.com/office/powerpoint/2010/main" val="833989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Liver anatomy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057" y="1577803"/>
            <a:ext cx="8382143" cy="4567404"/>
          </a:xfrm>
        </p:spPr>
        <p:txBody>
          <a:bodyPr/>
          <a:lstStyle/>
          <a:p>
            <a:r>
              <a:rPr lang="en-GB" dirty="0"/>
              <a:t>Right Lobe (Visually)          	Right lobe - functionally</a:t>
            </a:r>
          </a:p>
          <a:p>
            <a:r>
              <a:rPr lang="en-GB" dirty="0"/>
              <a:t>Left lobe  (Visually)		Left lobe - functionally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Right side 				Right </a:t>
            </a:r>
            <a:r>
              <a:rPr lang="en-GB" dirty="0" err="1"/>
              <a:t>hemiliver</a:t>
            </a:r>
            <a:endParaRPr lang="en-GB" dirty="0"/>
          </a:p>
          <a:p>
            <a:r>
              <a:rPr lang="en-GB" dirty="0"/>
              <a:t>Left side				Left </a:t>
            </a:r>
            <a:r>
              <a:rPr lang="en-GB" dirty="0" err="1"/>
              <a:t>hemiliver</a:t>
            </a:r>
            <a:endParaRPr lang="en-GB" dirty="0"/>
          </a:p>
          <a:p>
            <a:endParaRPr lang="en-GB" dirty="0"/>
          </a:p>
          <a:p>
            <a:r>
              <a:rPr lang="en-GB" dirty="0"/>
              <a:t>Right Anterior + Posterior sectors: </a:t>
            </a:r>
            <a:r>
              <a:rPr lang="en-GB" dirty="0" err="1"/>
              <a:t>Inf</a:t>
            </a:r>
            <a:r>
              <a:rPr lang="en-GB" dirty="0"/>
              <a:t> and Sup</a:t>
            </a:r>
          </a:p>
          <a:p>
            <a:r>
              <a:rPr lang="en-GB" dirty="0"/>
              <a:t>Left Medial + Lateral sectors: </a:t>
            </a:r>
            <a:r>
              <a:rPr lang="en-GB" dirty="0" err="1"/>
              <a:t>Inf</a:t>
            </a:r>
            <a:r>
              <a:rPr lang="en-GB" dirty="0"/>
              <a:t> and Sup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7158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 </a:t>
            </a:r>
            <a:r>
              <a:rPr lang="en-GB" dirty="0"/>
              <a:t>Liver anatomy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4818" name="Picture 2" descr="https://img.medscapestatic.com/pi/meds/ckb/74/1217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6" b="11648"/>
          <a:stretch/>
        </p:blipFill>
        <p:spPr bwMode="auto">
          <a:xfrm>
            <a:off x="-228600" y="1090683"/>
            <a:ext cx="8801100" cy="574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971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101" y="482600"/>
            <a:ext cx="7245528" cy="553998"/>
          </a:xfrm>
        </p:spPr>
        <p:txBody>
          <a:bodyPr/>
          <a:lstStyle/>
          <a:p>
            <a:r>
              <a:rPr lang="en-GB" dirty="0"/>
              <a:t>Functional Liver Anatomy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057" y="1577803"/>
            <a:ext cx="8229889" cy="3964162"/>
          </a:xfrm>
        </p:spPr>
        <p:txBody>
          <a:bodyPr/>
          <a:lstStyle/>
          <a:p>
            <a:r>
              <a:rPr lang="en-GB" dirty="0"/>
              <a:t>8 sub-segments</a:t>
            </a:r>
          </a:p>
          <a:p>
            <a:r>
              <a:rPr lang="en-GB" dirty="0"/>
              <a:t>Functional anatomical units for surgical resection </a:t>
            </a:r>
          </a:p>
          <a:p>
            <a:r>
              <a:rPr lang="en-GB" dirty="0"/>
              <a:t>Based on hepatic artery, portal vein, bile duct (Glisson’s Triad)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2" descr="C:\Users\dmullan\AppData\Local\Microsoft\Windows\Temporary Internet Files\Content.Outlook\1MSRVNDO\IMG_717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2" b="12343"/>
          <a:stretch/>
        </p:blipFill>
        <p:spPr bwMode="auto">
          <a:xfrm>
            <a:off x="34119" y="3657600"/>
            <a:ext cx="9144000" cy="317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8800" y="3968585"/>
            <a:ext cx="2895600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</a:rPr>
              <a:t>Bile Ducts</a:t>
            </a:r>
          </a:p>
          <a:p>
            <a:r>
              <a:rPr lang="en-GB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Portal Veins</a:t>
            </a:r>
          </a:p>
          <a:p>
            <a:r>
              <a:rPr lang="en-GB" sz="3200" dirty="0">
                <a:solidFill>
                  <a:srgbClr val="FF0000"/>
                </a:solidFill>
              </a:rPr>
              <a:t>Hepatic Arteries</a:t>
            </a:r>
          </a:p>
          <a:p>
            <a:endParaRPr lang="en-GB" sz="3200" dirty="0">
              <a:solidFill>
                <a:srgbClr val="00B050"/>
              </a:solidFill>
            </a:endParaRPr>
          </a:p>
          <a:p>
            <a:r>
              <a:rPr lang="en-GB" sz="3200" dirty="0">
                <a:solidFill>
                  <a:srgbClr val="7030A0"/>
                </a:solidFill>
              </a:rPr>
              <a:t>(Hepatic Veins)</a:t>
            </a:r>
          </a:p>
        </p:txBody>
      </p:sp>
    </p:spTree>
    <p:extLst>
      <p:ext uri="{BB962C8B-B14F-4D97-AF65-F5344CB8AC3E}">
        <p14:creationId xmlns:p14="http://schemas.microsoft.com/office/powerpoint/2010/main" val="2647883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057" y="1577803"/>
            <a:ext cx="8229889" cy="4050340"/>
          </a:xfrm>
        </p:spPr>
        <p:txBody>
          <a:bodyPr/>
          <a:lstStyle/>
          <a:p>
            <a:r>
              <a:rPr lang="en-GB" dirty="0"/>
              <a:t>Quick overview of general anatomy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Concept of functional anatomy/segments</a:t>
            </a:r>
          </a:p>
          <a:p>
            <a:endParaRPr lang="en-GB" dirty="0"/>
          </a:p>
          <a:p>
            <a:r>
              <a:rPr lang="en-GB" dirty="0"/>
              <a:t>Key anatomy to identify segments</a:t>
            </a:r>
          </a:p>
          <a:p>
            <a:endParaRPr lang="en-GB" dirty="0"/>
          </a:p>
          <a:p>
            <a:r>
              <a:rPr lang="en-GB" dirty="0"/>
              <a:t>Clinical importance of segments</a:t>
            </a:r>
          </a:p>
          <a:p>
            <a:r>
              <a:rPr lang="en-GB" dirty="0"/>
              <a:t>Why you should integrate it into your practice</a:t>
            </a:r>
          </a:p>
        </p:txBody>
      </p:sp>
    </p:spTree>
    <p:extLst>
      <p:ext uri="{BB962C8B-B14F-4D97-AF65-F5344CB8AC3E}">
        <p14:creationId xmlns:p14="http://schemas.microsoft.com/office/powerpoint/2010/main" val="945545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Anatomical Liver Segments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057" y="1577803"/>
            <a:ext cx="8229889" cy="646330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1.	Caudate Lobe			</a:t>
            </a:r>
            <a:br>
              <a:rPr lang="en-GB" dirty="0"/>
            </a:br>
            <a:r>
              <a:rPr lang="en-GB" dirty="0"/>
              <a:t>2.  	Left posterolateral			</a:t>
            </a:r>
            <a:br>
              <a:rPr lang="en-GB" dirty="0"/>
            </a:br>
            <a:r>
              <a:rPr lang="en-GB" dirty="0"/>
              <a:t>3.   	Left posteromedial	</a:t>
            </a:r>
            <a:br>
              <a:rPr lang="en-GB" dirty="0"/>
            </a:br>
            <a:r>
              <a:rPr lang="en-GB" dirty="0"/>
              <a:t>4a. 	Left </a:t>
            </a:r>
            <a:r>
              <a:rPr lang="en-GB" dirty="0" err="1"/>
              <a:t>superomedial</a:t>
            </a:r>
            <a:r>
              <a:rPr lang="en-GB" dirty="0"/>
              <a:t>	</a:t>
            </a:r>
            <a:br>
              <a:rPr lang="en-GB" dirty="0"/>
            </a:br>
            <a:r>
              <a:rPr lang="en-GB" dirty="0"/>
              <a:t>4b. 	Left </a:t>
            </a:r>
            <a:r>
              <a:rPr lang="en-GB" dirty="0" err="1"/>
              <a:t>inferomedial</a:t>
            </a:r>
            <a:r>
              <a:rPr lang="en-GB" dirty="0"/>
              <a:t>		</a:t>
            </a:r>
            <a:br>
              <a:rPr lang="en-GB" dirty="0"/>
            </a:br>
            <a:r>
              <a:rPr lang="en-GB" dirty="0"/>
              <a:t>5. 	Right anterolateral	</a:t>
            </a:r>
            <a:br>
              <a:rPr lang="en-GB" dirty="0"/>
            </a:br>
            <a:r>
              <a:rPr lang="en-GB" dirty="0"/>
              <a:t>6. 	Right </a:t>
            </a:r>
            <a:r>
              <a:rPr lang="en-GB" dirty="0" err="1"/>
              <a:t>posteroinferior</a:t>
            </a:r>
            <a:r>
              <a:rPr lang="en-GB" dirty="0"/>
              <a:t>	</a:t>
            </a:r>
            <a:br>
              <a:rPr lang="en-GB" dirty="0"/>
            </a:br>
            <a:r>
              <a:rPr lang="en-GB" dirty="0"/>
              <a:t>7. 	Right </a:t>
            </a:r>
            <a:r>
              <a:rPr lang="en-GB" dirty="0" err="1"/>
              <a:t>posterosuperior</a:t>
            </a:r>
            <a:r>
              <a:rPr lang="en-GB" dirty="0"/>
              <a:t>	</a:t>
            </a:r>
            <a:br>
              <a:rPr lang="en-GB" dirty="0"/>
            </a:br>
            <a:r>
              <a:rPr lang="en-GB" dirty="0"/>
              <a:t>8. 	Right </a:t>
            </a:r>
            <a:r>
              <a:rPr lang="en-GB" dirty="0" err="1"/>
              <a:t>anterosuperior</a:t>
            </a:r>
            <a:r>
              <a:rPr lang="en-GB" dirty="0"/>
              <a:t>	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Coinaud</a:t>
            </a:r>
            <a:r>
              <a:rPr lang="en-GB" dirty="0"/>
              <a:t> (Bismuth subdivided 4 into 4a/b)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 descr="Liver anatom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4254690" cy="270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846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273" y="470720"/>
            <a:ext cx="7245528" cy="553998"/>
          </a:xfrm>
        </p:spPr>
        <p:txBody>
          <a:bodyPr/>
          <a:lstStyle/>
          <a:p>
            <a:r>
              <a:rPr lang="en-GB" dirty="0"/>
              <a:t>7            8            4            2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Liver anat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990599"/>
            <a:ext cx="7086600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2057400" y="6477000"/>
            <a:ext cx="5334000" cy="0"/>
          </a:xfrm>
          <a:prstGeom prst="straightConnector1">
            <a:avLst/>
          </a:prstGeom>
          <a:ln w="76200">
            <a:solidFill>
              <a:srgbClr val="054E9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457200" y="5791200"/>
            <a:ext cx="72455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EB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5pPr>
            <a:lvl6pPr marL="207935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6pPr>
            <a:lvl7pPr marL="415869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7pPr>
            <a:lvl8pPr marL="623804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8pPr>
            <a:lvl9pPr marL="831738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GB" kern="0" dirty="0"/>
              <a:t>6            5            4            3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057400" y="381000"/>
            <a:ext cx="5334000" cy="0"/>
          </a:xfrm>
          <a:prstGeom prst="straightConnector1">
            <a:avLst/>
          </a:prstGeom>
          <a:ln w="76200">
            <a:solidFill>
              <a:srgbClr val="054E9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20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101" y="482600"/>
            <a:ext cx="7245528" cy="1107996"/>
          </a:xfrm>
        </p:spPr>
        <p:txBody>
          <a:bodyPr/>
          <a:lstStyle/>
          <a:p>
            <a:r>
              <a:rPr lang="en-GB" dirty="0"/>
              <a:t>Anatomical landmarks based around veins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057" y="1577803"/>
            <a:ext cx="8229889" cy="4567404"/>
          </a:xfrm>
        </p:spPr>
        <p:txBody>
          <a:bodyPr/>
          <a:lstStyle/>
          <a:p>
            <a:r>
              <a:rPr lang="en-GB" dirty="0"/>
              <a:t>Hepatic veins</a:t>
            </a:r>
          </a:p>
          <a:p>
            <a:r>
              <a:rPr lang="en-GB" dirty="0"/>
              <a:t>Main portal Vein</a:t>
            </a:r>
          </a:p>
          <a:p>
            <a:r>
              <a:rPr lang="en-GB" dirty="0" err="1"/>
              <a:t>Falciform</a:t>
            </a:r>
            <a:r>
              <a:rPr lang="en-GB" dirty="0"/>
              <a:t> (Ligamentum </a:t>
            </a:r>
            <a:r>
              <a:rPr lang="en-GB" dirty="0" err="1"/>
              <a:t>Teres</a:t>
            </a:r>
            <a:r>
              <a:rPr lang="en-GB" dirty="0"/>
              <a:t>)</a:t>
            </a:r>
          </a:p>
          <a:p>
            <a:r>
              <a:rPr lang="en-GB" dirty="0"/>
              <a:t>GB</a:t>
            </a:r>
          </a:p>
          <a:p>
            <a:r>
              <a:rPr lang="en-GB" dirty="0"/>
              <a:t>Intrahepatic IVC</a:t>
            </a:r>
          </a:p>
          <a:p>
            <a:endParaRPr lang="en-GB" dirty="0"/>
          </a:p>
          <a:p>
            <a:r>
              <a:rPr lang="en-GB" dirty="0"/>
              <a:t>Left portal vein (Pars </a:t>
            </a:r>
            <a:r>
              <a:rPr lang="en-GB" dirty="0" err="1"/>
              <a:t>Umbilcialis</a:t>
            </a:r>
            <a:r>
              <a:rPr lang="en-GB" dirty="0"/>
              <a:t>)</a:t>
            </a:r>
          </a:p>
          <a:p>
            <a:r>
              <a:rPr lang="en-GB" dirty="0"/>
              <a:t>Ligamentum </a:t>
            </a:r>
            <a:r>
              <a:rPr lang="en-GB" dirty="0" err="1"/>
              <a:t>Venosum</a:t>
            </a:r>
            <a:r>
              <a:rPr lang="en-GB" dirty="0"/>
              <a:t> (Caudate)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5379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 descr="C:\Users\dmullan\AppData\Local\Microsoft\Windows\Temporary Internet Files\Content.Outlook\1MSRVNDO\IMG_717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3" t="29670" r="3526" b="7972"/>
          <a:stretch/>
        </p:blipFill>
        <p:spPr bwMode="auto">
          <a:xfrm>
            <a:off x="-34119" y="838200"/>
            <a:ext cx="9178119" cy="511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15000" y="1506744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5EB8"/>
                </a:solidFill>
              </a:rPr>
              <a:t>Portal Vein</a:t>
            </a:r>
          </a:p>
          <a:p>
            <a:endParaRPr lang="en-GB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04800" y="1853530"/>
            <a:ext cx="5410200" cy="1727363"/>
          </a:xfrm>
          <a:prstGeom prst="line">
            <a:avLst/>
          </a:prstGeom>
          <a:ln w="76200">
            <a:solidFill>
              <a:srgbClr val="054E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38400" y="1143000"/>
            <a:ext cx="0" cy="49530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95400" y="1676400"/>
            <a:ext cx="0" cy="2895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429000" y="1591101"/>
            <a:ext cx="0" cy="20549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55576" y="1765012"/>
            <a:ext cx="516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23731" y="2565112"/>
            <a:ext cx="516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0" y="2272724"/>
            <a:ext cx="516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9060" y="3646030"/>
            <a:ext cx="516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75530" y="3034689"/>
            <a:ext cx="677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4b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43200" y="1797129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4a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76400" y="2060811"/>
            <a:ext cx="516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9340" y="3288506"/>
            <a:ext cx="516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71717" y="921969"/>
            <a:ext cx="516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2400" y="5029200"/>
            <a:ext cx="4732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Right lobe	      	Left Lobe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2000" y="5950424"/>
            <a:ext cx="4106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Middle Hepatic Vein</a:t>
            </a:r>
          </a:p>
          <a:p>
            <a:endParaRPr lang="en-GB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13730" y="3334672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bg2">
                    <a:lumMod val="75000"/>
                  </a:schemeClr>
                </a:solidFill>
              </a:rPr>
              <a:t>Falciform</a:t>
            </a:r>
            <a:endParaRPr lang="en-GB" sz="3200" dirty="0">
              <a:solidFill>
                <a:schemeClr val="bg2">
                  <a:lumMod val="75000"/>
                </a:schemeClr>
              </a:solidFill>
            </a:endParaRPr>
          </a:p>
          <a:p>
            <a:endParaRPr lang="en-GB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234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101" y="482600"/>
            <a:ext cx="7245528" cy="1107996"/>
          </a:xfrm>
        </p:spPr>
        <p:txBody>
          <a:bodyPr/>
          <a:lstStyle/>
          <a:p>
            <a:br>
              <a:rPr lang="en-GB" dirty="0"/>
            </a:br>
            <a:r>
              <a:rPr lang="en-GB" dirty="0"/>
              <a:t>Basic Anatomic dividers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057" y="1577803"/>
            <a:ext cx="8229889" cy="3877985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Upper liver –  hepatic veins</a:t>
            </a:r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r>
              <a:rPr lang="en-GB" dirty="0"/>
              <a:t>Mid liver – Portal vein/umbilical section of left PV</a:t>
            </a:r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r>
              <a:rPr lang="en-GB" dirty="0"/>
              <a:t>Lower liver – </a:t>
            </a:r>
            <a:r>
              <a:rPr lang="en-GB" dirty="0" err="1"/>
              <a:t>falciform</a:t>
            </a:r>
            <a:r>
              <a:rPr lang="en-GB" dirty="0"/>
              <a:t> and GB fossa</a:t>
            </a:r>
          </a:p>
        </p:txBody>
      </p:sp>
    </p:spTree>
    <p:extLst>
      <p:ext uri="{BB962C8B-B14F-4D97-AF65-F5344CB8AC3E}">
        <p14:creationId xmlns:p14="http://schemas.microsoft.com/office/powerpoint/2010/main" val="2718115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Hepatic veins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057" y="1577803"/>
            <a:ext cx="8229889" cy="4050340"/>
          </a:xfrm>
        </p:spPr>
        <p:txBody>
          <a:bodyPr/>
          <a:lstStyle/>
          <a:p>
            <a:r>
              <a:rPr lang="en-GB" dirty="0"/>
              <a:t>Divide the liver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Drain the liver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Intersegmental</a:t>
            </a:r>
          </a:p>
        </p:txBody>
      </p:sp>
      <p:pic>
        <p:nvPicPr>
          <p:cNvPr id="4" name="Picture 2" descr="Image result for ultrasound li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4"/>
          <a:stretch/>
        </p:blipFill>
        <p:spPr bwMode="auto">
          <a:xfrm>
            <a:off x="3352800" y="1524000"/>
            <a:ext cx="570947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156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Portal Veins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057" y="1577803"/>
            <a:ext cx="8229889" cy="5084469"/>
          </a:xfrm>
        </p:spPr>
        <p:txBody>
          <a:bodyPr/>
          <a:lstStyle/>
          <a:p>
            <a:r>
              <a:rPr lang="en-GB" dirty="0"/>
              <a:t>Feed the segments</a:t>
            </a:r>
          </a:p>
          <a:p>
            <a:r>
              <a:rPr lang="en-GB" dirty="0"/>
              <a:t>Names the segments</a:t>
            </a:r>
          </a:p>
          <a:p>
            <a:r>
              <a:rPr lang="en-GB" dirty="0"/>
              <a:t>Defines the functional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Helps define the lower liver segments( 3, 4b, 5, 6)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-Main PV is used to divide SUP from INF Liver </a:t>
            </a:r>
          </a:p>
          <a:p>
            <a:pPr marL="0" indent="0">
              <a:buNone/>
            </a:pPr>
            <a:r>
              <a:rPr lang="en-GB" dirty="0"/>
              <a:t>(And to divide anterior and posterior - 5 and 6)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4925" r="13432" b="14426"/>
          <a:stretch/>
        </p:blipFill>
        <p:spPr>
          <a:xfrm>
            <a:off x="4474190" y="990600"/>
            <a:ext cx="4410501" cy="305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86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4514" name="Picture 2" descr="Image result for ultrasound li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4"/>
          <a:stretch/>
        </p:blipFill>
        <p:spPr bwMode="auto">
          <a:xfrm>
            <a:off x="-371784" y="0"/>
            <a:ext cx="9515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0"/>
            <a:ext cx="264652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497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03_12_2018_18_24_46_12.3.2018.18.24.47_2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026.4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95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9000" y="2895600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5000" y="2249269"/>
            <a:ext cx="730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4a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3429000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4400" y="5029200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5724" y="3752165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11" name="Straight Connector 10"/>
          <p:cNvCxnSpPr>
            <a:endCxn id="23" idx="0"/>
          </p:cNvCxnSpPr>
          <p:nvPr/>
        </p:nvCxnSpPr>
        <p:spPr>
          <a:xfrm flipH="1">
            <a:off x="6456244" y="1352835"/>
            <a:ext cx="475682" cy="20335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663588" y="2017931"/>
            <a:ext cx="2899012" cy="1200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28800" y="4398498"/>
            <a:ext cx="3321524" cy="2910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rc 22"/>
          <p:cNvSpPr/>
          <p:nvPr/>
        </p:nvSpPr>
        <p:spPr>
          <a:xfrm>
            <a:off x="5715000" y="3386351"/>
            <a:ext cx="1482488" cy="914400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c 25"/>
          <p:cNvSpPr/>
          <p:nvPr/>
        </p:nvSpPr>
        <p:spPr>
          <a:xfrm rot="18086638">
            <a:off x="5461138" y="3618131"/>
            <a:ext cx="1482488" cy="914400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39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03_12_2018_18_24_46_12.3.2018.18.24.47_2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703.81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5729216" y="1574842"/>
            <a:ext cx="228600" cy="1143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62200" y="1659677"/>
            <a:ext cx="1905000" cy="1600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295400" y="3810000"/>
            <a:ext cx="26425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62200" y="2613546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2200" y="4458437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00600" y="1696134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4b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05600" y="1967215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Arc 17"/>
          <p:cNvSpPr/>
          <p:nvPr/>
        </p:nvSpPr>
        <p:spPr>
          <a:xfrm rot="18086638">
            <a:off x="4131983" y="3573499"/>
            <a:ext cx="2937433" cy="2759002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5943600" y="3829586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0778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 descr="C:\Users\dmullan\AppData\Local\Microsoft\Windows\Temporary Internet Files\Content.Outlook\1MSRVNDO\IMG_717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3" t="27296" r="3526" b="7973"/>
          <a:stretch/>
        </p:blipFill>
        <p:spPr bwMode="auto">
          <a:xfrm>
            <a:off x="-34119" y="832513"/>
            <a:ext cx="9178119" cy="518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2057400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LIVER</a:t>
            </a:r>
          </a:p>
          <a:p>
            <a:endParaRPr lang="en-GB" sz="32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Largest solid organ</a:t>
            </a:r>
          </a:p>
          <a:p>
            <a:endParaRPr lang="en-GB" sz="3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GB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08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990833" y="1405719"/>
            <a:ext cx="381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642"/>
            <a:ext cx="3876675" cy="25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675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106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12" y="263730"/>
            <a:ext cx="7245528" cy="553998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 descr="C:\Users\dmullan\AppData\Local\Microsoft\Windows\Temporary Internet Files\Content.Outlook\1MSRVNDO\IMG_717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3" t="29670" r="3526" b="7972"/>
          <a:stretch/>
        </p:blipFill>
        <p:spPr bwMode="auto">
          <a:xfrm>
            <a:off x="-34119" y="838200"/>
            <a:ext cx="9178119" cy="511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15000" y="1506744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5EB8"/>
                </a:solidFill>
              </a:rPr>
              <a:t>Portal Vein</a:t>
            </a:r>
          </a:p>
          <a:p>
            <a:endParaRPr lang="en-GB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04800" y="1853530"/>
            <a:ext cx="5410200" cy="1727363"/>
          </a:xfrm>
          <a:prstGeom prst="line">
            <a:avLst/>
          </a:prstGeom>
          <a:ln w="76200">
            <a:solidFill>
              <a:srgbClr val="054E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38400" y="1506744"/>
            <a:ext cx="0" cy="458925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95400" y="1676400"/>
            <a:ext cx="0" cy="2895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429000" y="1591101"/>
            <a:ext cx="0" cy="20549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55576" y="1765012"/>
            <a:ext cx="516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23731" y="2565112"/>
            <a:ext cx="516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0" y="2272724"/>
            <a:ext cx="516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9060" y="3646030"/>
            <a:ext cx="516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75530" y="3034689"/>
            <a:ext cx="677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4b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43200" y="1797129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4a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76400" y="2060811"/>
            <a:ext cx="516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9340" y="3288506"/>
            <a:ext cx="516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71717" y="921969"/>
            <a:ext cx="516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2400" y="5029200"/>
            <a:ext cx="4732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Right lobe	      	Left Lobe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2000" y="5950424"/>
            <a:ext cx="4106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Middle Hepatic Vein</a:t>
            </a:r>
          </a:p>
          <a:p>
            <a:endParaRPr lang="en-GB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13730" y="3334672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bg2">
                    <a:lumMod val="75000"/>
                  </a:schemeClr>
                </a:solidFill>
              </a:rPr>
              <a:t>Falciform</a:t>
            </a:r>
            <a:endParaRPr lang="en-GB" sz="3200" dirty="0">
              <a:solidFill>
                <a:schemeClr val="bg2">
                  <a:lumMod val="75000"/>
                </a:schemeClr>
              </a:solidFill>
            </a:endParaRPr>
          </a:p>
          <a:p>
            <a:endParaRPr lang="en-GB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3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057" y="1577803"/>
            <a:ext cx="8229889" cy="5084469"/>
          </a:xfrm>
        </p:spPr>
        <p:txBody>
          <a:bodyPr/>
          <a:lstStyle/>
          <a:p>
            <a:r>
              <a:rPr lang="en-GB" dirty="0"/>
              <a:t>Segmental anatomy vital for surgery </a:t>
            </a:r>
          </a:p>
          <a:p>
            <a:r>
              <a:rPr lang="en-GB" dirty="0"/>
              <a:t>Will always have MRI prior to surgery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Important for standardisation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Opportunity to prevent/avoid CT errors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Important for Biliary intervention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8698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 descr="C:\Users\dmullan\AppData\Local\Microsoft\Windows\Temporary Internet Files\Content.Outlook\1MSRVNDO\IMG_71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858535"/>
            <a:ext cx="9220200" cy="514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67400" y="2438400"/>
            <a:ext cx="2895600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</a:rPr>
              <a:t>Bile Ducts</a:t>
            </a:r>
          </a:p>
          <a:p>
            <a:r>
              <a:rPr lang="en-GB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Portal Veins</a:t>
            </a:r>
          </a:p>
          <a:p>
            <a:r>
              <a:rPr lang="en-GB" sz="3200" dirty="0">
                <a:solidFill>
                  <a:srgbClr val="FF0000"/>
                </a:solidFill>
              </a:rPr>
              <a:t>Hepatic Arteries</a:t>
            </a:r>
          </a:p>
          <a:p>
            <a:endParaRPr lang="en-GB" sz="3200" dirty="0">
              <a:solidFill>
                <a:srgbClr val="00B050"/>
              </a:solidFill>
            </a:endParaRPr>
          </a:p>
          <a:p>
            <a:r>
              <a:rPr lang="en-GB" sz="3200" dirty="0">
                <a:solidFill>
                  <a:srgbClr val="7030A0"/>
                </a:solidFill>
              </a:rPr>
              <a:t>Hepatic Veins</a:t>
            </a:r>
          </a:p>
        </p:txBody>
      </p:sp>
    </p:spTree>
    <p:extLst>
      <p:ext uri="{BB962C8B-B14F-4D97-AF65-F5344CB8AC3E}">
        <p14:creationId xmlns:p14="http://schemas.microsoft.com/office/powerpoint/2010/main" val="850126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 descr="C:\Users\dmullan\AppData\Local\Microsoft\Windows\Temporary Internet Files\Content.Outlook\1MSRVNDO\IMG_716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535"/>
            <a:ext cx="9144000" cy="514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2438400"/>
            <a:ext cx="2895600" cy="206210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</a:rPr>
              <a:t>Bile Ducts</a:t>
            </a:r>
          </a:p>
          <a:p>
            <a:endParaRPr lang="en-GB" sz="3200" dirty="0">
              <a:solidFill>
                <a:srgbClr val="00B050"/>
              </a:solidFill>
            </a:endParaRPr>
          </a:p>
          <a:p>
            <a:r>
              <a:rPr lang="en-GB" sz="3200" dirty="0">
                <a:solidFill>
                  <a:srgbClr val="00B050"/>
                </a:solidFill>
              </a:rPr>
              <a:t>Drains bile into small bowel</a:t>
            </a:r>
          </a:p>
        </p:txBody>
      </p:sp>
    </p:spTree>
    <p:extLst>
      <p:ext uri="{BB962C8B-B14F-4D97-AF65-F5344CB8AC3E}">
        <p14:creationId xmlns:p14="http://schemas.microsoft.com/office/powerpoint/2010/main" val="745861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 descr="C:\Users\dmullan\AppData\Local\Microsoft\Windows\Temporary Internet Files\Content.Outlook\1MSRVNDO\IMG_716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535"/>
            <a:ext cx="9144000" cy="514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2438400"/>
            <a:ext cx="2895600" cy="30469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</a:rPr>
              <a:t>Bile Ducts</a:t>
            </a:r>
          </a:p>
          <a:p>
            <a:endParaRPr lang="en-GB" sz="3200" dirty="0">
              <a:solidFill>
                <a:srgbClr val="00B050"/>
              </a:solidFill>
            </a:endParaRPr>
          </a:p>
          <a:p>
            <a:r>
              <a:rPr lang="en-GB" sz="3200" dirty="0">
                <a:solidFill>
                  <a:srgbClr val="00B050"/>
                </a:solidFill>
              </a:rPr>
              <a:t>Drains bile into small bowel to allow foods to be digested</a:t>
            </a:r>
          </a:p>
        </p:txBody>
      </p:sp>
    </p:spTree>
    <p:extLst>
      <p:ext uri="{BB962C8B-B14F-4D97-AF65-F5344CB8AC3E}">
        <p14:creationId xmlns:p14="http://schemas.microsoft.com/office/powerpoint/2010/main" val="244682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C:\Users\dmullan\AppData\Local\Microsoft\Windows\Temporary Internet Files\Content.Outlook\1MSRVNDO\IMG_71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535"/>
            <a:ext cx="9144000" cy="514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233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C:\Users\dmullan\AppData\Local\Microsoft\Windows\Temporary Internet Files\Content.Outlook\1MSRVNDO\IMG_71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535"/>
            <a:ext cx="9144000" cy="514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949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C:\Users\dmullan\AppData\Local\Microsoft\Windows\Temporary Internet Files\Content.Outlook\1MSRVNDO\IMG_715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535"/>
            <a:ext cx="9144000" cy="514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91200" y="3276600"/>
            <a:ext cx="24384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0363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MLFILE" val="C:\Users\jbennett\AppData\Local\Microsoft\Windows\Temporary Internet Files\Content.Outlook\BLBTX1E8\The Christie_NHS Guidelines_Corporate_Digital_Templates_Powerpoint.xml"/>
  <p:tag name="CURRENTXMLFILE" val="C:\Users\jbennett\Desktop\AMM presentation 2017.xml"/>
  <p:tag name="CUMFILE" val="C:\Users\jbennett\Desktop\AMM presentation 2017.cul"/>
  <p:tag name="PPTXFILE" val="C:\Users\jbennett\Desktop\Jon Bell.pptx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D2BF0F7392EB439F5526D5DF60ADF7" ma:contentTypeVersion="15" ma:contentTypeDescription="Create a new document." ma:contentTypeScope="" ma:versionID="dfaf88937d85a06cbc1cc09fd80dbe1d">
  <xsd:schema xmlns:xsd="http://www.w3.org/2001/XMLSchema" xmlns:xs="http://www.w3.org/2001/XMLSchema" xmlns:p="http://schemas.microsoft.com/office/2006/metadata/properties" xmlns:ns2="d7e8ae57-5081-404a-be19-727a459fb764" xmlns:ns3="8b53facb-d747-47e2-b3f2-18a527383c59" targetNamespace="http://schemas.microsoft.com/office/2006/metadata/properties" ma:root="true" ma:fieldsID="8cc860db05151129bbce2dda2c107b46" ns2:_="" ns3:_="">
    <xsd:import namespace="d7e8ae57-5081-404a-be19-727a459fb764"/>
    <xsd:import namespace="8b53facb-d747-47e2-b3f2-18a527383c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e8ae57-5081-404a-be19-727a459fb7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05a52b7-9c6f-4a53-b0b5-c84e0850d8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53facb-d747-47e2-b3f2-18a527383c5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ef9470d4-d1f9-46b8-95b4-0084a357f560}" ma:internalName="TaxCatchAll" ma:showField="CatchAllData" ma:web="8b53facb-d747-47e2-b3f2-18a527383c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e8ae57-5081-404a-be19-727a459fb764">
      <Terms xmlns="http://schemas.microsoft.com/office/infopath/2007/PartnerControls"/>
    </lcf76f155ced4ddcb4097134ff3c332f>
    <TaxCatchAll xmlns="8b53facb-d747-47e2-b3f2-18a527383c59" xsi:nil="true"/>
  </documentManagement>
</p:properties>
</file>

<file path=customXml/itemProps1.xml><?xml version="1.0" encoding="utf-8"?>
<ds:datastoreItem xmlns:ds="http://schemas.openxmlformats.org/officeDocument/2006/customXml" ds:itemID="{CE1DF953-11CE-438F-AFAF-D1B5C0C12EB4}"/>
</file>

<file path=customXml/itemProps2.xml><?xml version="1.0" encoding="utf-8"?>
<ds:datastoreItem xmlns:ds="http://schemas.openxmlformats.org/officeDocument/2006/customXml" ds:itemID="{FDA7D822-055C-44D6-AEA2-54F577C30B12}"/>
</file>

<file path=customXml/itemProps3.xml><?xml version="1.0" encoding="utf-8"?>
<ds:datastoreItem xmlns:ds="http://schemas.openxmlformats.org/officeDocument/2006/customXml" ds:itemID="{44C80A39-9A9B-4F82-BA5C-871E695998D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2967</TotalTime>
  <Words>490</Words>
  <Application>Microsoft Office PowerPoint</Application>
  <PresentationFormat>On-screen Show (4:3)</PresentationFormat>
  <Paragraphs>144</Paragraphs>
  <Slides>33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1_Office Theme</vt:lpstr>
      <vt:lpstr>Segmental Anatomy of the Liver  Clinical Relevance and Ultrasound 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Liver anatomy</vt:lpstr>
      <vt:lpstr>Visual Liver anatomy</vt:lpstr>
      <vt:lpstr>Functional Liver Anatomy</vt:lpstr>
      <vt:lpstr>Anatomical Liver Segments</vt:lpstr>
      <vt:lpstr>7            8            4            2</vt:lpstr>
      <vt:lpstr>Anatomical landmarks based around veins</vt:lpstr>
      <vt:lpstr>PowerPoint Presentation</vt:lpstr>
      <vt:lpstr> Basic Anatomic dividers</vt:lpstr>
      <vt:lpstr>Hepatic veins</vt:lpstr>
      <vt:lpstr>Portal Veins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Holmes Stephen (RBV) NHS Christie Tr</dc:creator>
  <cp:lastModifiedBy>Tracey Clarke</cp:lastModifiedBy>
  <cp:revision>389</cp:revision>
  <cp:lastPrinted>2017-07-19T14:06:29Z</cp:lastPrinted>
  <dcterms:created xsi:type="dcterms:W3CDTF">2017-06-29T15:24:31Z</dcterms:created>
  <dcterms:modified xsi:type="dcterms:W3CDTF">2024-12-09T10:35:16Z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2017-06-29T00:00:00Z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2017-06-29T00:00:00Z</vt:filetime>
  </property>
  <property fmtid="{D5CDD505-2E9C-101B-9397-08002B2CF9AE}" pid="5" name="ContentTypeId">
    <vt:lpwstr>0x0101009CD2BF0F7392EB439F5526D5DF60ADF7</vt:lpwstr>
  </property>
</Properties>
</file>