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6"/>
  </p:notes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Barlow Bold" charset="1" panose="00000800000000000000"/>
      <p:regular r:id="rId14"/>
    </p:embeddedFont>
    <p:embeddedFont>
      <p:font typeface="Barlow" charset="1" panose="000005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Slide" Target="notesSlides/notesSlide1.xml"/><Relationship Id="rId8" Type="http://schemas.openxmlformats.org/officeDocument/2006/relationships/slide" Target="slides/slide3.xml"/><Relationship Id="rId3" Type="http://schemas.openxmlformats.org/officeDocument/2006/relationships/viewProps" Target="viewProps.xml"/><Relationship Id="rId21" Type="http://schemas.openxmlformats.org/officeDocument/2006/relationships/customXml" Target="../customXml/item1.xml"/><Relationship Id="rId12" Type="http://schemas.openxmlformats.org/officeDocument/2006/relationships/slide" Target="slides/slide7.xml"/><Relationship Id="rId17" Type="http://schemas.openxmlformats.org/officeDocument/2006/relationships/theme" Target="theme/theme2.xml"/><Relationship Id="rId7" Type="http://schemas.openxmlformats.org/officeDocument/2006/relationships/slide" Target="slides/slide2.xml"/><Relationship Id="rId16" Type="http://schemas.openxmlformats.org/officeDocument/2006/relationships/notesMaster" Target="notesMasters/notesMaster1.xml"/><Relationship Id="rId2" Type="http://schemas.openxmlformats.org/officeDocument/2006/relationships/presProps" Target="presProps.xml"/><Relationship Id="rId20" Type="http://schemas.openxmlformats.org/officeDocument/2006/relationships/notesSlide" Target="notesSlides/notesSlide3.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23"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notesSlide" Target="notesSlides/notesSlide2.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 Id="rId22" Type="http://schemas.openxmlformats.org/officeDocument/2006/relationships/customXml" Target="../customXml/item2.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Hepatocellular carcinoma (HCC) is the most common primary liver cancer and the fastest-rising cause of cancer related deaths in the UK (1). </a:t>
            </a:r>
          </a:p>
          <a:p>
            <a:r>
              <a:rPr lang="en-US"/>
              <a:t/>
            </a:r>
          </a:p>
          <a:p>
            <a:r>
              <a:rPr lang="en-US"/>
              <a:t>The principle of cancer surveillance is to repeatedly test at-risk individuals , based on the premise that detection of cancer at an early stage allows the receipt of curative therapy improving survival outcomes. </a:t>
            </a:r>
          </a:p>
          <a:p>
            <a:r>
              <a:rPr lang="en-US"/>
              <a:t/>
            </a:r>
          </a:p>
          <a:p>
            <a:r>
              <a:rPr lang="en-US"/>
              <a:t>Current guidance by the National Institute for Health and Care Excellence (NICE) released in recommends 6-monthly ultrasound surveillance for individuals with chronic liver disease who are at an increased risk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Other national cancer screening and surveillance programmes including breast, bowel and lung cancer have been developed in the UK and elsewhere, and include guidance for imaging, training, audit and quality assurance for imaging departments (4, 5, 6). Despite recommendations for routine US surveillance of patients at risk of developing HCC surveillance, overall, there are limited recommendations for the service providers to optimise surveillance workforce delivery </a:t>
            </a:r>
          </a:p>
          <a:p>
            <a:r>
              <a:rPr lang="en-US"/>
              <a:t/>
            </a:r>
          </a:p>
          <a:p>
            <a:r>
              <a:rPr lang="en-US"/>
              <a:t>New recommendations by NHS England was published in 2024 for ultrasound services providing HCC surveillance (9).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findings highlight the current wide variation in practice wihtin the UK for the delivery of HCC US surveillance including who scans, how it is reported and the monitoring of quality.</a:t>
            </a:r>
          </a:p>
          <a:p>
            <a:r>
              <a:rPr lang="en-US"/>
              <a:t/>
            </a:r>
          </a:p>
          <a:p>
            <a:r>
              <a:rPr lang="en-US"/>
              <a:t>The findings highlight several key areas that demonstrate further work is needed across the country to ensure that ultrasound departments meet the Recent minimum standards guidance by NHS England, in particular:</a:t>
            </a:r>
          </a:p>
          <a:p>
            <a:r>
              <a:rPr lang="en-US"/>
              <a:t/>
            </a:r>
          </a:p>
          <a:p>
            <a:r>
              <a:rPr lang="en-US"/>
              <a:t>process for notifcation of positive findings</a:t>
            </a:r>
          </a:p>
          <a:p>
            <a:r>
              <a:rPr lang="en-US"/>
              <a:t/>
            </a:r>
          </a:p>
          <a:p>
            <a:r>
              <a:rPr lang="en-US"/>
              <a:t>introduction of structured reporting</a:t>
            </a:r>
          </a:p>
          <a:p>
            <a:r>
              <a:rPr lang="en-US"/>
              <a:t/>
            </a:r>
          </a:p>
          <a:p>
            <a:r>
              <a:rPr lang="en-US"/>
              <a:t>Dedicated training for the workforce undertaking HCC Surveillance</a:t>
            </a:r>
          </a:p>
          <a:p>
            <a:r>
              <a:rPr lang="en-US"/>
              <a:t/>
            </a:r>
          </a:p>
          <a:p>
            <a:r>
              <a:rPr lang="en-US"/>
              <a:t>Implementation of lead sonographers and radiologists within departments</a:t>
            </a:r>
          </a:p>
          <a:p>
            <a:r>
              <a:rPr lang="en-US"/>
              <a:t/>
            </a:r>
          </a:p>
          <a:p>
            <a:r>
              <a:rPr lang="en-US"/>
              <a:t>and better governance processes are needed to be put in place with REALM attendance, Audit and MDT involvement for boht sonographers and radiologists.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sp>
        <p:nvSpPr>
          <p:cNvPr name="Freeform 2" id="2"/>
          <p:cNvSpPr/>
          <p:nvPr/>
        </p:nvSpPr>
        <p:spPr>
          <a:xfrm flipH="false" flipV="false" rot="0">
            <a:off x="12471102" y="0"/>
            <a:ext cx="5816898" cy="10287000"/>
          </a:xfrm>
          <a:custGeom>
            <a:avLst/>
            <a:gdLst/>
            <a:ahLst/>
            <a:cxnLst/>
            <a:rect r="r" b="b" t="t" l="l"/>
            <a:pathLst>
              <a:path h="10287000" w="5816898">
                <a:moveTo>
                  <a:pt x="0" y="0"/>
                </a:moveTo>
                <a:lnTo>
                  <a:pt x="5816898" y="0"/>
                </a:lnTo>
                <a:lnTo>
                  <a:pt x="5816898" y="10287000"/>
                </a:lnTo>
                <a:lnTo>
                  <a:pt x="0" y="10287000"/>
                </a:lnTo>
                <a:lnTo>
                  <a:pt x="0" y="0"/>
                </a:lnTo>
                <a:close/>
              </a:path>
            </a:pathLst>
          </a:custGeom>
          <a:blipFill>
            <a:blip r:embed="rId2"/>
            <a:stretch>
              <a:fillRect l="-70518" t="0" r="-94586" b="0"/>
            </a:stretch>
          </a:blipFill>
        </p:spPr>
      </p:sp>
      <p:sp>
        <p:nvSpPr>
          <p:cNvPr name="Freeform 3" id="3"/>
          <p:cNvSpPr/>
          <p:nvPr/>
        </p:nvSpPr>
        <p:spPr>
          <a:xfrm flipH="false" flipV="false" rot="0">
            <a:off x="12471102" y="831594"/>
            <a:ext cx="5816898" cy="1394054"/>
          </a:xfrm>
          <a:custGeom>
            <a:avLst/>
            <a:gdLst/>
            <a:ahLst/>
            <a:cxnLst/>
            <a:rect r="r" b="b" t="t" l="l"/>
            <a:pathLst>
              <a:path h="1394054" w="5816898">
                <a:moveTo>
                  <a:pt x="0" y="0"/>
                </a:moveTo>
                <a:lnTo>
                  <a:pt x="5816898" y="0"/>
                </a:lnTo>
                <a:lnTo>
                  <a:pt x="5816898" y="1394054"/>
                </a:lnTo>
                <a:lnTo>
                  <a:pt x="0" y="1394054"/>
                </a:lnTo>
                <a:lnTo>
                  <a:pt x="0" y="0"/>
                </a:lnTo>
                <a:close/>
              </a:path>
            </a:pathLst>
          </a:custGeom>
          <a:blipFill>
            <a:blip r:embed="rId3"/>
            <a:stretch>
              <a:fillRect l="0" t="0" r="-30752" b="-1996"/>
            </a:stretch>
          </a:blipFill>
        </p:spPr>
      </p:sp>
      <p:sp>
        <p:nvSpPr>
          <p:cNvPr name="TextBox 4" id="4"/>
          <p:cNvSpPr txBox="true"/>
          <p:nvPr/>
        </p:nvSpPr>
        <p:spPr>
          <a:xfrm rot="0">
            <a:off x="906959" y="1772658"/>
            <a:ext cx="10745217" cy="5273204"/>
          </a:xfrm>
          <a:prstGeom prst="rect">
            <a:avLst/>
          </a:prstGeom>
        </p:spPr>
        <p:txBody>
          <a:bodyPr anchor="t" rtlCol="false" tIns="0" lIns="0" bIns="0" rIns="0">
            <a:spAutoFit/>
          </a:bodyPr>
          <a:lstStyle/>
          <a:p>
            <a:pPr algn="l">
              <a:lnSpc>
                <a:spcPts val="12278"/>
              </a:lnSpc>
            </a:pPr>
            <a:r>
              <a:rPr lang="en-US" sz="11162" b="true">
                <a:solidFill>
                  <a:srgbClr val="F5F5F5"/>
                </a:solidFill>
                <a:latin typeface="Barlow Bold"/>
                <a:ea typeface="Barlow Bold"/>
                <a:cs typeface="Barlow Bold"/>
                <a:sym typeface="Barlow Bold"/>
              </a:rPr>
              <a:t>HCC Ultrasound Surveillance: </a:t>
            </a:r>
          </a:p>
          <a:p>
            <a:pPr algn="l" marL="0" indent="0" lvl="0">
              <a:lnSpc>
                <a:spcPts val="8539"/>
              </a:lnSpc>
            </a:pPr>
            <a:r>
              <a:rPr lang="en-US" b="true" sz="7763">
                <a:solidFill>
                  <a:srgbClr val="F5F5F5"/>
                </a:solidFill>
                <a:latin typeface="Barlow Bold"/>
                <a:ea typeface="Barlow Bold"/>
                <a:cs typeface="Barlow Bold"/>
                <a:sym typeface="Barlow Bold"/>
              </a:rPr>
              <a:t>Latest guidelines &amp; What you need to know</a:t>
            </a:r>
          </a:p>
        </p:txBody>
      </p:sp>
      <p:sp>
        <p:nvSpPr>
          <p:cNvPr name="TextBox 5" id="5"/>
          <p:cNvSpPr txBox="true"/>
          <p:nvPr/>
        </p:nvSpPr>
        <p:spPr>
          <a:xfrm rot="0">
            <a:off x="906959" y="8850893"/>
            <a:ext cx="8919104" cy="553891"/>
          </a:xfrm>
          <a:prstGeom prst="rect">
            <a:avLst/>
          </a:prstGeom>
        </p:spPr>
        <p:txBody>
          <a:bodyPr anchor="t" rtlCol="false" tIns="0" lIns="0" bIns="0" rIns="0">
            <a:spAutoFit/>
          </a:bodyPr>
          <a:lstStyle/>
          <a:p>
            <a:pPr algn="l" marL="0" indent="0" lvl="0">
              <a:lnSpc>
                <a:spcPts val="4249"/>
              </a:lnSpc>
            </a:pPr>
            <a:r>
              <a:rPr lang="en-US" sz="3863">
                <a:solidFill>
                  <a:srgbClr val="F5F5F5"/>
                </a:solidFill>
                <a:latin typeface="Barlow"/>
                <a:ea typeface="Barlow"/>
                <a:cs typeface="Barlow"/>
                <a:sym typeface="Barlow"/>
              </a:rPr>
              <a:t>Dr Ruth Reeve, PhD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grpSp>
        <p:nvGrpSpPr>
          <p:cNvPr name="Group 2" id="2"/>
          <p:cNvGrpSpPr/>
          <p:nvPr/>
        </p:nvGrpSpPr>
        <p:grpSpPr>
          <a:xfrm rot="0">
            <a:off x="10654665" y="-678327"/>
            <a:ext cx="7894320" cy="6789420"/>
            <a:chOff x="0" y="0"/>
            <a:chExt cx="1223037" cy="1051859"/>
          </a:xfrm>
        </p:grpSpPr>
        <p:sp>
          <p:nvSpPr>
            <p:cNvPr name="Freeform 3" id="3"/>
            <p:cNvSpPr/>
            <p:nvPr/>
          </p:nvSpPr>
          <p:spPr>
            <a:xfrm flipH="false" flipV="false" rot="0">
              <a:off x="0" y="0"/>
              <a:ext cx="1223037" cy="1051859"/>
            </a:xfrm>
            <a:custGeom>
              <a:avLst/>
              <a:gdLst/>
              <a:ahLst/>
              <a:cxnLst/>
              <a:rect r="r" b="b" t="t" l="l"/>
              <a:pathLst>
                <a:path h="1051859" w="1223037">
                  <a:moveTo>
                    <a:pt x="58842" y="0"/>
                  </a:moveTo>
                  <a:lnTo>
                    <a:pt x="1164195" y="0"/>
                  </a:lnTo>
                  <a:cubicBezTo>
                    <a:pt x="1196692" y="0"/>
                    <a:pt x="1223037" y="26344"/>
                    <a:pt x="1223037" y="58842"/>
                  </a:cubicBezTo>
                  <a:lnTo>
                    <a:pt x="1223037" y="993017"/>
                  </a:lnTo>
                  <a:cubicBezTo>
                    <a:pt x="1223037" y="1008623"/>
                    <a:pt x="1216837" y="1023590"/>
                    <a:pt x="1205802" y="1034625"/>
                  </a:cubicBezTo>
                  <a:cubicBezTo>
                    <a:pt x="1194767" y="1045660"/>
                    <a:pt x="1179801" y="1051859"/>
                    <a:pt x="1164195" y="1051859"/>
                  </a:cubicBezTo>
                  <a:lnTo>
                    <a:pt x="58842" y="1051859"/>
                  </a:lnTo>
                  <a:cubicBezTo>
                    <a:pt x="43236" y="1051859"/>
                    <a:pt x="28269" y="1045660"/>
                    <a:pt x="17234" y="1034625"/>
                  </a:cubicBezTo>
                  <a:cubicBezTo>
                    <a:pt x="6199" y="1023590"/>
                    <a:pt x="0" y="1008623"/>
                    <a:pt x="0" y="993017"/>
                  </a:cubicBezTo>
                  <a:lnTo>
                    <a:pt x="0" y="58842"/>
                  </a:lnTo>
                  <a:cubicBezTo>
                    <a:pt x="0" y="43236"/>
                    <a:pt x="6199" y="28269"/>
                    <a:pt x="17234" y="17234"/>
                  </a:cubicBezTo>
                  <a:cubicBezTo>
                    <a:pt x="28269" y="6199"/>
                    <a:pt x="43236" y="0"/>
                    <a:pt x="58842" y="0"/>
                  </a:cubicBezTo>
                  <a:close/>
                </a:path>
              </a:pathLst>
            </a:custGeom>
            <a:blipFill>
              <a:blip r:embed="rId3"/>
              <a:stretch>
                <a:fillRect l="-14543" t="0" r="-14543" b="0"/>
              </a:stretch>
            </a:blipFill>
          </p:spPr>
        </p:sp>
      </p:grpSp>
      <p:sp>
        <p:nvSpPr>
          <p:cNvPr name="TextBox 4" id="4"/>
          <p:cNvSpPr txBox="true"/>
          <p:nvPr/>
        </p:nvSpPr>
        <p:spPr>
          <a:xfrm rot="0">
            <a:off x="867248" y="4228488"/>
            <a:ext cx="8902108" cy="4938507"/>
          </a:xfrm>
          <a:prstGeom prst="rect">
            <a:avLst/>
          </a:prstGeom>
        </p:spPr>
        <p:txBody>
          <a:bodyPr anchor="t" rtlCol="false" tIns="0" lIns="0" bIns="0" rIns="0">
            <a:spAutoFit/>
          </a:bodyPr>
          <a:lstStyle/>
          <a:p>
            <a:pPr algn="l" marL="608969" indent="-304485" lvl="1">
              <a:lnSpc>
                <a:spcPts val="3948"/>
              </a:lnSpc>
              <a:buFont typeface="Arial"/>
              <a:buChar char="•"/>
            </a:pPr>
            <a:r>
              <a:rPr lang="en-US" sz="2820" spc="11">
                <a:solidFill>
                  <a:srgbClr val="F5F5F5"/>
                </a:solidFill>
                <a:latin typeface="Barlow"/>
                <a:ea typeface="Barlow"/>
                <a:cs typeface="Barlow"/>
                <a:sym typeface="Barlow"/>
              </a:rPr>
              <a:t>HCC is the most common liver cancer</a:t>
            </a:r>
          </a:p>
          <a:p>
            <a:pPr algn="l">
              <a:lnSpc>
                <a:spcPts val="3948"/>
              </a:lnSpc>
            </a:pPr>
          </a:p>
          <a:p>
            <a:pPr algn="l" marL="608969" indent="-304485" lvl="1">
              <a:lnSpc>
                <a:spcPts val="3948"/>
              </a:lnSpc>
              <a:buFont typeface="Arial"/>
              <a:buChar char="•"/>
            </a:pPr>
            <a:r>
              <a:rPr lang="en-US" sz="2820" spc="11">
                <a:solidFill>
                  <a:srgbClr val="F5F5F5"/>
                </a:solidFill>
                <a:latin typeface="Barlow"/>
                <a:ea typeface="Barlow"/>
                <a:cs typeface="Barlow"/>
                <a:sym typeface="Barlow"/>
              </a:rPr>
              <a:t>HCC fastest rising cause of cancer related deaths in UK</a:t>
            </a:r>
          </a:p>
          <a:p>
            <a:pPr algn="l">
              <a:lnSpc>
                <a:spcPts val="3948"/>
              </a:lnSpc>
            </a:pPr>
          </a:p>
          <a:p>
            <a:pPr algn="l" marL="608969" indent="-304485" lvl="1">
              <a:lnSpc>
                <a:spcPts val="3948"/>
              </a:lnSpc>
              <a:buFont typeface="Arial"/>
              <a:buChar char="•"/>
            </a:pPr>
            <a:r>
              <a:rPr lang="en-US" sz="2820" spc="11">
                <a:solidFill>
                  <a:srgbClr val="F5F5F5"/>
                </a:solidFill>
                <a:latin typeface="Barlow"/>
                <a:ea typeface="Barlow"/>
                <a:cs typeface="Barlow"/>
                <a:sym typeface="Barlow"/>
              </a:rPr>
              <a:t>HCC Surveillance aims to identify cancers early to allow cancer treatment at curative stages</a:t>
            </a:r>
          </a:p>
          <a:p>
            <a:pPr algn="l">
              <a:lnSpc>
                <a:spcPts val="3948"/>
              </a:lnSpc>
            </a:pPr>
          </a:p>
          <a:p>
            <a:pPr algn="l" marL="608969" indent="-304485" lvl="1">
              <a:lnSpc>
                <a:spcPts val="3948"/>
              </a:lnSpc>
              <a:buFont typeface="Arial"/>
              <a:buChar char="•"/>
            </a:pPr>
            <a:r>
              <a:rPr lang="en-US" sz="2820" spc="11">
                <a:solidFill>
                  <a:srgbClr val="F5F5F5"/>
                </a:solidFill>
                <a:latin typeface="Barlow"/>
                <a:ea typeface="Barlow"/>
                <a:cs typeface="Barlow"/>
                <a:sym typeface="Barlow"/>
              </a:rPr>
              <a:t>NICE guidance recommends 6 monthly US for individuals at risk of developing HCC</a:t>
            </a:r>
          </a:p>
        </p:txBody>
      </p:sp>
      <p:sp>
        <p:nvSpPr>
          <p:cNvPr name="TextBox 5" id="5"/>
          <p:cNvSpPr txBox="true"/>
          <p:nvPr/>
        </p:nvSpPr>
        <p:spPr>
          <a:xfrm rot="0">
            <a:off x="1028700" y="1104900"/>
            <a:ext cx="8740656" cy="2254630"/>
          </a:xfrm>
          <a:prstGeom prst="rect">
            <a:avLst/>
          </a:prstGeom>
        </p:spPr>
        <p:txBody>
          <a:bodyPr anchor="t" rtlCol="false" tIns="0" lIns="0" bIns="0" rIns="0">
            <a:spAutoFit/>
          </a:bodyPr>
          <a:lstStyle/>
          <a:p>
            <a:pPr algn="l" marL="0" indent="0" lvl="0">
              <a:lnSpc>
                <a:spcPts val="8832"/>
              </a:lnSpc>
              <a:spcBef>
                <a:spcPct val="0"/>
              </a:spcBef>
            </a:pPr>
            <a:r>
              <a:rPr lang="en-US" b="true" sz="8029">
                <a:solidFill>
                  <a:srgbClr val="F5F5F5"/>
                </a:solidFill>
                <a:latin typeface="Barlow Bold"/>
                <a:ea typeface="Barlow Bold"/>
                <a:cs typeface="Barlow Bold"/>
                <a:sym typeface="Barlow Bold"/>
              </a:rPr>
              <a:t>HCC Ultrasound Surveillance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grpSp>
        <p:nvGrpSpPr>
          <p:cNvPr name="Group 2" id="2"/>
          <p:cNvGrpSpPr/>
          <p:nvPr/>
        </p:nvGrpSpPr>
        <p:grpSpPr>
          <a:xfrm rot="0">
            <a:off x="-414379" y="-261345"/>
            <a:ext cx="19116757" cy="6528962"/>
            <a:chOff x="0" y="0"/>
            <a:chExt cx="6466656" cy="2208563"/>
          </a:xfrm>
        </p:grpSpPr>
        <p:sp>
          <p:nvSpPr>
            <p:cNvPr name="Freeform 3" id="3"/>
            <p:cNvSpPr/>
            <p:nvPr/>
          </p:nvSpPr>
          <p:spPr>
            <a:xfrm flipH="false" flipV="false" rot="0">
              <a:off x="0" y="0"/>
              <a:ext cx="6466656" cy="2208562"/>
            </a:xfrm>
            <a:custGeom>
              <a:avLst/>
              <a:gdLst/>
              <a:ahLst/>
              <a:cxnLst/>
              <a:rect r="r" b="b" t="t" l="l"/>
              <a:pathLst>
                <a:path h="2208562" w="6466656">
                  <a:moveTo>
                    <a:pt x="0" y="0"/>
                  </a:moveTo>
                  <a:lnTo>
                    <a:pt x="6466656" y="0"/>
                  </a:lnTo>
                  <a:lnTo>
                    <a:pt x="6466656" y="2208562"/>
                  </a:lnTo>
                  <a:lnTo>
                    <a:pt x="0" y="2208562"/>
                  </a:lnTo>
                  <a:close/>
                </a:path>
              </a:pathLst>
            </a:custGeom>
            <a:solidFill>
              <a:srgbClr val="F5F5F5"/>
            </a:solidFill>
          </p:spPr>
        </p:sp>
      </p:grpSp>
      <p:grpSp>
        <p:nvGrpSpPr>
          <p:cNvPr name="Group 4" id="4"/>
          <p:cNvGrpSpPr/>
          <p:nvPr/>
        </p:nvGrpSpPr>
        <p:grpSpPr>
          <a:xfrm rot="0">
            <a:off x="-649490" y="1318660"/>
            <a:ext cx="7274907" cy="7785533"/>
            <a:chOff x="0" y="0"/>
            <a:chExt cx="2636747" cy="2821821"/>
          </a:xfrm>
        </p:grpSpPr>
        <p:sp>
          <p:nvSpPr>
            <p:cNvPr name="Freeform 5" id="5"/>
            <p:cNvSpPr/>
            <p:nvPr/>
          </p:nvSpPr>
          <p:spPr>
            <a:xfrm flipH="false" flipV="false" rot="0">
              <a:off x="0" y="0"/>
              <a:ext cx="2636747" cy="2821821"/>
            </a:xfrm>
            <a:custGeom>
              <a:avLst/>
              <a:gdLst/>
              <a:ahLst/>
              <a:cxnLst/>
              <a:rect r="r" b="b" t="t" l="l"/>
              <a:pathLst>
                <a:path h="2821821" w="2636747">
                  <a:moveTo>
                    <a:pt x="63852" y="0"/>
                  </a:moveTo>
                  <a:lnTo>
                    <a:pt x="2572896" y="0"/>
                  </a:lnTo>
                  <a:cubicBezTo>
                    <a:pt x="2608160" y="0"/>
                    <a:pt x="2636747" y="28587"/>
                    <a:pt x="2636747" y="63852"/>
                  </a:cubicBezTo>
                  <a:lnTo>
                    <a:pt x="2636747" y="2757969"/>
                  </a:lnTo>
                  <a:cubicBezTo>
                    <a:pt x="2636747" y="2793233"/>
                    <a:pt x="2608160" y="2821821"/>
                    <a:pt x="2572896" y="2821821"/>
                  </a:cubicBezTo>
                  <a:lnTo>
                    <a:pt x="63852" y="2821821"/>
                  </a:lnTo>
                  <a:cubicBezTo>
                    <a:pt x="28587" y="2821821"/>
                    <a:pt x="0" y="2793233"/>
                    <a:pt x="0" y="2757969"/>
                  </a:cubicBezTo>
                  <a:lnTo>
                    <a:pt x="0" y="63852"/>
                  </a:lnTo>
                  <a:cubicBezTo>
                    <a:pt x="0" y="28587"/>
                    <a:pt x="28587" y="0"/>
                    <a:pt x="63852" y="0"/>
                  </a:cubicBezTo>
                  <a:close/>
                </a:path>
              </a:pathLst>
            </a:custGeom>
            <a:blipFill>
              <a:blip r:embed="rId3"/>
              <a:stretch>
                <a:fillRect l="-30314" t="0" r="-30314" b="0"/>
              </a:stretch>
            </a:blipFill>
          </p:spPr>
        </p:sp>
      </p:grpSp>
      <p:sp>
        <p:nvSpPr>
          <p:cNvPr name="Freeform 6" id="6"/>
          <p:cNvSpPr/>
          <p:nvPr/>
        </p:nvSpPr>
        <p:spPr>
          <a:xfrm flipH="false" flipV="false" rot="0">
            <a:off x="7000990" y="6905709"/>
            <a:ext cx="2864197" cy="2017547"/>
          </a:xfrm>
          <a:custGeom>
            <a:avLst/>
            <a:gdLst/>
            <a:ahLst/>
            <a:cxnLst/>
            <a:rect r="r" b="b" t="t" l="l"/>
            <a:pathLst>
              <a:path h="2017547" w="2864197">
                <a:moveTo>
                  <a:pt x="0" y="0"/>
                </a:moveTo>
                <a:lnTo>
                  <a:pt x="2864197" y="0"/>
                </a:lnTo>
                <a:lnTo>
                  <a:pt x="2864197" y="2017548"/>
                </a:lnTo>
                <a:lnTo>
                  <a:pt x="0" y="2017548"/>
                </a:lnTo>
                <a:lnTo>
                  <a:pt x="0" y="0"/>
                </a:lnTo>
                <a:close/>
              </a:path>
            </a:pathLst>
          </a:custGeom>
          <a:blipFill>
            <a:blip r:embed="rId4"/>
            <a:stretch>
              <a:fillRect l="0" t="0" r="0" b="0"/>
            </a:stretch>
          </a:blipFill>
        </p:spPr>
      </p:sp>
      <p:sp>
        <p:nvSpPr>
          <p:cNvPr name="TextBox 7" id="7"/>
          <p:cNvSpPr txBox="true"/>
          <p:nvPr/>
        </p:nvSpPr>
        <p:spPr>
          <a:xfrm rot="0">
            <a:off x="10433183" y="6892768"/>
            <a:ext cx="7699489" cy="2472055"/>
          </a:xfrm>
          <a:prstGeom prst="rect">
            <a:avLst/>
          </a:prstGeom>
        </p:spPr>
        <p:txBody>
          <a:bodyPr anchor="t" rtlCol="false" tIns="0" lIns="0" bIns="0" rIns="0">
            <a:spAutoFit/>
          </a:bodyPr>
          <a:lstStyle/>
          <a:p>
            <a:pPr algn="l">
              <a:lnSpc>
                <a:spcPts val="3919"/>
              </a:lnSpc>
            </a:pPr>
            <a:r>
              <a:rPr lang="en-US" sz="2799" spc="11">
                <a:solidFill>
                  <a:srgbClr val="F5F5F5"/>
                </a:solidFill>
                <a:latin typeface="Barlow"/>
                <a:ea typeface="Barlow"/>
                <a:cs typeface="Barlow"/>
                <a:sym typeface="Barlow"/>
              </a:rPr>
              <a:t>NHS England Working Group was established in 2024 to create standards for delivering HCC US surveillance.</a:t>
            </a:r>
          </a:p>
          <a:p>
            <a:pPr algn="l">
              <a:lnSpc>
                <a:spcPts val="3919"/>
              </a:lnSpc>
            </a:pPr>
          </a:p>
          <a:p>
            <a:pPr algn="l" marL="0" indent="0" lvl="0">
              <a:lnSpc>
                <a:spcPts val="3919"/>
              </a:lnSpc>
              <a:spcBef>
                <a:spcPct val="0"/>
              </a:spcBef>
            </a:pPr>
            <a:r>
              <a:rPr lang="en-US" sz="2799" spc="11">
                <a:solidFill>
                  <a:srgbClr val="F5F5F5"/>
                </a:solidFill>
                <a:latin typeface="Barlow"/>
                <a:ea typeface="Barlow"/>
                <a:cs typeface="Barlow"/>
                <a:sym typeface="Barlow"/>
              </a:rPr>
              <a:t>18 statements</a:t>
            </a:r>
          </a:p>
        </p:txBody>
      </p:sp>
      <p:sp>
        <p:nvSpPr>
          <p:cNvPr name="TextBox 8" id="8"/>
          <p:cNvSpPr txBox="true"/>
          <p:nvPr/>
        </p:nvSpPr>
        <p:spPr>
          <a:xfrm rot="0">
            <a:off x="7285102" y="1489692"/>
            <a:ext cx="10398326" cy="3721735"/>
          </a:xfrm>
          <a:prstGeom prst="rect">
            <a:avLst/>
          </a:prstGeom>
        </p:spPr>
        <p:txBody>
          <a:bodyPr anchor="t" rtlCol="false" tIns="0" lIns="0" bIns="0" rIns="0">
            <a:spAutoFit/>
          </a:bodyPr>
          <a:lstStyle/>
          <a:p>
            <a:pPr algn="l" marL="0" indent="0" lvl="0">
              <a:lnSpc>
                <a:spcPts val="9679"/>
              </a:lnSpc>
              <a:spcBef>
                <a:spcPct val="0"/>
              </a:spcBef>
            </a:pPr>
            <a:r>
              <a:rPr lang="en-US" b="true" sz="8799" strike="noStrike" u="none">
                <a:solidFill>
                  <a:srgbClr val="212163"/>
                </a:solidFill>
                <a:latin typeface="Barlow Bold"/>
                <a:ea typeface="Barlow Bold"/>
                <a:cs typeface="Barlow Bold"/>
                <a:sym typeface="Barlow Bold"/>
              </a:rPr>
              <a:t>National Standards for Liver Ultrasound Workforce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sp>
        <p:nvSpPr>
          <p:cNvPr name="TextBox 2" id="2"/>
          <p:cNvSpPr txBox="true"/>
          <p:nvPr/>
        </p:nvSpPr>
        <p:spPr>
          <a:xfrm rot="0">
            <a:off x="2050613" y="76200"/>
            <a:ext cx="15497408" cy="2493010"/>
          </a:xfrm>
          <a:prstGeom prst="rect">
            <a:avLst/>
          </a:prstGeom>
        </p:spPr>
        <p:txBody>
          <a:bodyPr anchor="t" rtlCol="false" tIns="0" lIns="0" bIns="0" rIns="0">
            <a:spAutoFit/>
          </a:bodyPr>
          <a:lstStyle/>
          <a:p>
            <a:pPr algn="l" marL="0" indent="0" lvl="0">
              <a:lnSpc>
                <a:spcPts val="9679"/>
              </a:lnSpc>
              <a:spcBef>
                <a:spcPct val="0"/>
              </a:spcBef>
            </a:pPr>
            <a:r>
              <a:rPr lang="en-US" b="true" sz="8799">
                <a:solidFill>
                  <a:srgbClr val="F5F5F5"/>
                </a:solidFill>
                <a:latin typeface="Barlow Bold"/>
                <a:ea typeface="Barlow Bold"/>
                <a:cs typeface="Barlow Bold"/>
                <a:sym typeface="Barlow Bold"/>
              </a:rPr>
              <a:t>Statements for sonographers to consider:</a:t>
            </a:r>
          </a:p>
        </p:txBody>
      </p:sp>
      <p:sp>
        <p:nvSpPr>
          <p:cNvPr name="Freeform 3" id="3"/>
          <p:cNvSpPr/>
          <p:nvPr/>
        </p:nvSpPr>
        <p:spPr>
          <a:xfrm flipH="false" flipV="false" rot="0">
            <a:off x="0" y="19926"/>
            <a:ext cx="2050613" cy="1444457"/>
          </a:xfrm>
          <a:custGeom>
            <a:avLst/>
            <a:gdLst/>
            <a:ahLst/>
            <a:cxnLst/>
            <a:rect r="r" b="b" t="t" l="l"/>
            <a:pathLst>
              <a:path h="1444457" w="2050613">
                <a:moveTo>
                  <a:pt x="0" y="0"/>
                </a:moveTo>
                <a:lnTo>
                  <a:pt x="2050613" y="0"/>
                </a:lnTo>
                <a:lnTo>
                  <a:pt x="2050613" y="1444457"/>
                </a:lnTo>
                <a:lnTo>
                  <a:pt x="0" y="1444457"/>
                </a:lnTo>
                <a:lnTo>
                  <a:pt x="0" y="0"/>
                </a:lnTo>
                <a:close/>
              </a:path>
            </a:pathLst>
          </a:custGeom>
          <a:blipFill>
            <a:blip r:embed="rId2"/>
            <a:stretch>
              <a:fillRect l="0" t="0" r="0" b="0"/>
            </a:stretch>
          </a:blipFill>
        </p:spPr>
      </p:sp>
      <p:sp>
        <p:nvSpPr>
          <p:cNvPr name="TextBox 4" id="4"/>
          <p:cNvSpPr txBox="true"/>
          <p:nvPr/>
        </p:nvSpPr>
        <p:spPr>
          <a:xfrm rot="0">
            <a:off x="942749" y="3363861"/>
            <a:ext cx="16402502" cy="6381227"/>
          </a:xfrm>
          <a:prstGeom prst="rect">
            <a:avLst/>
          </a:prstGeom>
        </p:spPr>
        <p:txBody>
          <a:bodyPr anchor="t" rtlCol="false" tIns="0" lIns="0" bIns="0" rIns="0">
            <a:spAutoFit/>
          </a:bodyPr>
          <a:lstStyle/>
          <a:p>
            <a:pPr algn="l">
              <a:lnSpc>
                <a:spcPts val="4228"/>
              </a:lnSpc>
            </a:pPr>
            <a:r>
              <a:rPr lang="en-US" b="true" sz="3020" spc="12" u="sng">
                <a:solidFill>
                  <a:srgbClr val="F5F5F5"/>
                </a:solidFill>
                <a:latin typeface="Barlow Bold"/>
                <a:ea typeface="Barlow Bold"/>
                <a:cs typeface="Barlow Bold"/>
                <a:sym typeface="Barlow Bold"/>
              </a:rPr>
              <a:t>Service organisation</a:t>
            </a:r>
          </a:p>
          <a:p>
            <a:pPr algn="l">
              <a:lnSpc>
                <a:spcPts val="4228"/>
              </a:lnSpc>
            </a:pPr>
          </a:p>
          <a:p>
            <a:pPr algn="l">
              <a:lnSpc>
                <a:spcPts val="4228"/>
              </a:lnSpc>
            </a:pPr>
            <a:r>
              <a:rPr lang="en-US" sz="3020" spc="12">
                <a:solidFill>
                  <a:srgbClr val="F5F5F5"/>
                </a:solidFill>
                <a:latin typeface="Barlow"/>
                <a:ea typeface="Barlow"/>
                <a:cs typeface="Barlow"/>
                <a:sym typeface="Barlow"/>
              </a:rPr>
              <a:t>Statement 8. HCC US surveillance services should have a</a:t>
            </a:r>
            <a:r>
              <a:rPr lang="en-US" sz="3020" spc="12">
                <a:solidFill>
                  <a:srgbClr val="FF5757"/>
                </a:solidFill>
                <a:latin typeface="Barlow"/>
                <a:ea typeface="Barlow"/>
                <a:cs typeface="Barlow"/>
                <a:sym typeface="Barlow"/>
              </a:rPr>
              <a:t> </a:t>
            </a:r>
            <a:r>
              <a:rPr lang="en-US" sz="3020" spc="12" b="true">
                <a:solidFill>
                  <a:srgbClr val="FF5757"/>
                </a:solidFill>
                <a:latin typeface="Barlow Bold"/>
                <a:ea typeface="Barlow Bold"/>
                <a:cs typeface="Barlow Bold"/>
                <a:sym typeface="Barlow Bold"/>
              </a:rPr>
              <a:t>nominated lead radiologist and sonographer</a:t>
            </a:r>
            <a:r>
              <a:rPr lang="en-US" sz="3020" spc="12">
                <a:solidFill>
                  <a:srgbClr val="F5F5F5"/>
                </a:solidFill>
                <a:latin typeface="Barlow"/>
                <a:ea typeface="Barlow"/>
                <a:cs typeface="Barlow"/>
                <a:sym typeface="Barlow"/>
              </a:rPr>
              <a:t> responsible for supporting training, service delivery and quality assurance</a:t>
            </a:r>
          </a:p>
          <a:p>
            <a:pPr algn="l">
              <a:lnSpc>
                <a:spcPts val="4228"/>
              </a:lnSpc>
            </a:pPr>
          </a:p>
          <a:p>
            <a:pPr algn="l">
              <a:lnSpc>
                <a:spcPts val="4228"/>
              </a:lnSpc>
            </a:pPr>
          </a:p>
          <a:p>
            <a:pPr algn="l">
              <a:lnSpc>
                <a:spcPts val="4228"/>
              </a:lnSpc>
            </a:pPr>
            <a:r>
              <a:rPr lang="en-US" sz="3020" spc="12">
                <a:solidFill>
                  <a:srgbClr val="F5F5F5"/>
                </a:solidFill>
                <a:latin typeface="Barlow"/>
                <a:ea typeface="Barlow"/>
                <a:cs typeface="Barlow"/>
                <a:sym typeface="Barlow"/>
              </a:rPr>
              <a:t>Statement 9: US machines used for HCC surveillance should be maintained to established quality standards and their </a:t>
            </a:r>
            <a:r>
              <a:rPr lang="en-US" sz="3020" spc="12" b="true">
                <a:solidFill>
                  <a:srgbClr val="FF5757"/>
                </a:solidFill>
                <a:latin typeface="Barlow Bold"/>
                <a:ea typeface="Barlow Bold"/>
                <a:cs typeface="Barlow Bold"/>
                <a:sym typeface="Barlow Bold"/>
              </a:rPr>
              <a:t>technical set up should be optimised and standardised</a:t>
            </a:r>
            <a:r>
              <a:rPr lang="en-US" sz="3020" spc="12">
                <a:solidFill>
                  <a:srgbClr val="F5F5F5"/>
                </a:solidFill>
                <a:latin typeface="Barlow"/>
                <a:ea typeface="Barlow"/>
                <a:cs typeface="Barlow"/>
                <a:sym typeface="Barlow"/>
              </a:rPr>
              <a:t> for HCC detection</a:t>
            </a:r>
          </a:p>
          <a:p>
            <a:pPr algn="l">
              <a:lnSpc>
                <a:spcPts val="4228"/>
              </a:lnSpc>
            </a:pPr>
          </a:p>
          <a:p>
            <a:pPr algn="l">
              <a:lnSpc>
                <a:spcPts val="4228"/>
              </a:lnSpc>
            </a:pPr>
          </a:p>
          <a:p>
            <a:pPr algn="l">
              <a:lnSpc>
                <a:spcPts val="4228"/>
              </a:lnSpc>
            </a:pPr>
          </a:p>
          <a:p>
            <a:pPr algn="l">
              <a:lnSpc>
                <a:spcPts val="4228"/>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sp>
        <p:nvSpPr>
          <p:cNvPr name="TextBox 2" id="2"/>
          <p:cNvSpPr txBox="true"/>
          <p:nvPr/>
        </p:nvSpPr>
        <p:spPr>
          <a:xfrm rot="0">
            <a:off x="2050613" y="96126"/>
            <a:ext cx="15497408" cy="2493010"/>
          </a:xfrm>
          <a:prstGeom prst="rect">
            <a:avLst/>
          </a:prstGeom>
        </p:spPr>
        <p:txBody>
          <a:bodyPr anchor="t" rtlCol="false" tIns="0" lIns="0" bIns="0" rIns="0">
            <a:spAutoFit/>
          </a:bodyPr>
          <a:lstStyle/>
          <a:p>
            <a:pPr algn="l" marL="0" indent="0" lvl="0">
              <a:lnSpc>
                <a:spcPts val="9679"/>
              </a:lnSpc>
              <a:spcBef>
                <a:spcPct val="0"/>
              </a:spcBef>
            </a:pPr>
            <a:r>
              <a:rPr lang="en-US" b="true" sz="8799">
                <a:solidFill>
                  <a:srgbClr val="F5F5F5"/>
                </a:solidFill>
                <a:latin typeface="Barlow Bold"/>
                <a:ea typeface="Barlow Bold"/>
                <a:cs typeface="Barlow Bold"/>
                <a:sym typeface="Barlow Bold"/>
              </a:rPr>
              <a:t>Statements for sonographers to consider:</a:t>
            </a:r>
          </a:p>
        </p:txBody>
      </p:sp>
      <p:sp>
        <p:nvSpPr>
          <p:cNvPr name="Freeform 3" id="3"/>
          <p:cNvSpPr/>
          <p:nvPr/>
        </p:nvSpPr>
        <p:spPr>
          <a:xfrm flipH="false" flipV="false" rot="0">
            <a:off x="0" y="19926"/>
            <a:ext cx="2050613" cy="1444457"/>
          </a:xfrm>
          <a:custGeom>
            <a:avLst/>
            <a:gdLst/>
            <a:ahLst/>
            <a:cxnLst/>
            <a:rect r="r" b="b" t="t" l="l"/>
            <a:pathLst>
              <a:path h="1444457" w="2050613">
                <a:moveTo>
                  <a:pt x="0" y="0"/>
                </a:moveTo>
                <a:lnTo>
                  <a:pt x="2050613" y="0"/>
                </a:lnTo>
                <a:lnTo>
                  <a:pt x="2050613" y="1444457"/>
                </a:lnTo>
                <a:lnTo>
                  <a:pt x="0" y="1444457"/>
                </a:lnTo>
                <a:lnTo>
                  <a:pt x="0" y="0"/>
                </a:lnTo>
                <a:close/>
              </a:path>
            </a:pathLst>
          </a:custGeom>
          <a:blipFill>
            <a:blip r:embed="rId2"/>
            <a:stretch>
              <a:fillRect l="0" t="0" r="0" b="0"/>
            </a:stretch>
          </a:blipFill>
        </p:spPr>
      </p:sp>
      <p:sp>
        <p:nvSpPr>
          <p:cNvPr name="TextBox 4" id="4"/>
          <p:cNvSpPr txBox="true"/>
          <p:nvPr/>
        </p:nvSpPr>
        <p:spPr>
          <a:xfrm rot="0">
            <a:off x="1028700" y="2457891"/>
            <a:ext cx="16402502" cy="7981427"/>
          </a:xfrm>
          <a:prstGeom prst="rect">
            <a:avLst/>
          </a:prstGeom>
        </p:spPr>
        <p:txBody>
          <a:bodyPr anchor="t" rtlCol="false" tIns="0" lIns="0" bIns="0" rIns="0">
            <a:spAutoFit/>
          </a:bodyPr>
          <a:lstStyle/>
          <a:p>
            <a:pPr algn="l">
              <a:lnSpc>
                <a:spcPts val="4228"/>
              </a:lnSpc>
            </a:pPr>
            <a:r>
              <a:rPr lang="en-US" b="true" sz="3020" spc="12" u="sng">
                <a:solidFill>
                  <a:srgbClr val="F5F5F5"/>
                </a:solidFill>
                <a:latin typeface="Barlow Bold"/>
                <a:ea typeface="Barlow Bold"/>
                <a:cs typeface="Barlow Bold"/>
                <a:sym typeface="Barlow Bold"/>
              </a:rPr>
              <a:t>Performance</a:t>
            </a:r>
          </a:p>
          <a:p>
            <a:pPr algn="l">
              <a:lnSpc>
                <a:spcPts val="4228"/>
              </a:lnSpc>
            </a:pPr>
          </a:p>
          <a:p>
            <a:pPr algn="l">
              <a:lnSpc>
                <a:spcPts val="4228"/>
              </a:lnSpc>
            </a:pPr>
            <a:r>
              <a:rPr lang="en-US" sz="3020" spc="12">
                <a:solidFill>
                  <a:srgbClr val="F5F5F5"/>
                </a:solidFill>
                <a:latin typeface="Barlow"/>
                <a:ea typeface="Barlow"/>
                <a:cs typeface="Barlow"/>
                <a:sym typeface="Barlow"/>
              </a:rPr>
              <a:t>Statement 10: HCC US should be performed by an </a:t>
            </a:r>
            <a:r>
              <a:rPr lang="en-US" sz="3020" spc="12" b="true">
                <a:solidFill>
                  <a:srgbClr val="FF5757"/>
                </a:solidFill>
                <a:latin typeface="Barlow Bold"/>
                <a:ea typeface="Barlow Bold"/>
                <a:cs typeface="Barlow Bold"/>
                <a:sym typeface="Barlow Bold"/>
              </a:rPr>
              <a:t>appropriately trained and experienced sonographer or consultant radiologist</a:t>
            </a:r>
          </a:p>
          <a:p>
            <a:pPr algn="l">
              <a:lnSpc>
                <a:spcPts val="4228"/>
              </a:lnSpc>
            </a:pPr>
          </a:p>
          <a:p>
            <a:pPr algn="l">
              <a:lnSpc>
                <a:spcPts val="4228"/>
              </a:lnSpc>
            </a:pPr>
            <a:r>
              <a:rPr lang="en-US" sz="3020" spc="12">
                <a:solidFill>
                  <a:srgbClr val="F5F5F5"/>
                </a:solidFill>
                <a:latin typeface="Barlow"/>
                <a:ea typeface="Barlow"/>
                <a:cs typeface="Barlow"/>
                <a:sym typeface="Barlow"/>
              </a:rPr>
              <a:t>Statement 11: Imaging during HCC US surveillance examinations should </a:t>
            </a:r>
            <a:r>
              <a:rPr lang="en-US" sz="3020" spc="12" b="true">
                <a:solidFill>
                  <a:srgbClr val="FF5757"/>
                </a:solidFill>
                <a:latin typeface="Barlow Bold"/>
                <a:ea typeface="Barlow Bold"/>
                <a:cs typeface="Barlow Bold"/>
                <a:sym typeface="Barlow Bold"/>
              </a:rPr>
              <a:t>focus</a:t>
            </a:r>
            <a:r>
              <a:rPr lang="en-US" sz="3020" spc="12">
                <a:solidFill>
                  <a:srgbClr val="F5F5F5"/>
                </a:solidFill>
                <a:latin typeface="Barlow"/>
                <a:ea typeface="Barlow"/>
                <a:cs typeface="Barlow"/>
                <a:sym typeface="Barlow"/>
              </a:rPr>
              <a:t> on identifying HCC and the complications of liver disease</a:t>
            </a:r>
          </a:p>
          <a:p>
            <a:pPr algn="l">
              <a:lnSpc>
                <a:spcPts val="4228"/>
              </a:lnSpc>
            </a:pPr>
          </a:p>
          <a:p>
            <a:pPr algn="l">
              <a:lnSpc>
                <a:spcPts val="4228"/>
              </a:lnSpc>
            </a:pPr>
            <a:r>
              <a:rPr lang="en-US" sz="3020" spc="12">
                <a:solidFill>
                  <a:srgbClr val="F5F5F5"/>
                </a:solidFill>
                <a:latin typeface="Barlow"/>
                <a:ea typeface="Barlow"/>
                <a:cs typeface="Barlow"/>
                <a:sym typeface="Barlow"/>
              </a:rPr>
              <a:t>Statement 12: Documentation of US surveillance examinations should use a </a:t>
            </a:r>
            <a:r>
              <a:rPr lang="en-US" sz="3020" spc="12" b="true">
                <a:solidFill>
                  <a:srgbClr val="FF5757"/>
                </a:solidFill>
                <a:latin typeface="Barlow Bold"/>
                <a:ea typeface="Barlow Bold"/>
                <a:cs typeface="Barlow Bold"/>
                <a:sym typeface="Barlow Bold"/>
              </a:rPr>
              <a:t>standardised, structured report</a:t>
            </a:r>
            <a:r>
              <a:rPr lang="en-US" sz="3020" spc="12">
                <a:solidFill>
                  <a:srgbClr val="F5F5F5"/>
                </a:solidFill>
                <a:latin typeface="Barlow"/>
                <a:ea typeface="Barlow"/>
                <a:cs typeface="Barlow"/>
                <a:sym typeface="Barlow"/>
              </a:rPr>
              <a:t>, including LI-RADS US surveillance or equivalent classification</a:t>
            </a:r>
          </a:p>
          <a:p>
            <a:pPr algn="l">
              <a:lnSpc>
                <a:spcPts val="4228"/>
              </a:lnSpc>
            </a:pPr>
          </a:p>
          <a:p>
            <a:pPr algn="l">
              <a:lnSpc>
                <a:spcPts val="4228"/>
              </a:lnSpc>
            </a:pPr>
            <a:r>
              <a:rPr lang="en-US" sz="3020" spc="12">
                <a:solidFill>
                  <a:srgbClr val="F5F5F5"/>
                </a:solidFill>
                <a:latin typeface="Barlow"/>
                <a:ea typeface="Barlow"/>
                <a:cs typeface="Barlow"/>
                <a:sym typeface="Barlow"/>
              </a:rPr>
              <a:t>Statement 13: Image capture during US surveillance should include </a:t>
            </a:r>
            <a:r>
              <a:rPr lang="en-US" sz="3020" spc="12" b="true">
                <a:solidFill>
                  <a:srgbClr val="FF5757"/>
                </a:solidFill>
                <a:latin typeface="Barlow Bold"/>
                <a:ea typeface="Barlow Bold"/>
                <a:cs typeface="Barlow Bold"/>
                <a:sym typeface="Barlow Bold"/>
              </a:rPr>
              <a:t>standardised image and video capture</a:t>
            </a:r>
            <a:r>
              <a:rPr lang="en-US" sz="3020" spc="12">
                <a:solidFill>
                  <a:srgbClr val="F5F5F5"/>
                </a:solidFill>
                <a:latin typeface="Barlow"/>
                <a:ea typeface="Barlow"/>
                <a:cs typeface="Barlow"/>
                <a:sym typeface="Barlow"/>
              </a:rPr>
              <a:t> to enable retrospective review and support interpretation of subsequent imaging examinations</a:t>
            </a:r>
          </a:p>
          <a:p>
            <a:pPr algn="l">
              <a:lnSpc>
                <a:spcPts val="4228"/>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sp>
        <p:nvSpPr>
          <p:cNvPr name="TextBox 2" id="2"/>
          <p:cNvSpPr txBox="true"/>
          <p:nvPr/>
        </p:nvSpPr>
        <p:spPr>
          <a:xfrm rot="0">
            <a:off x="2050613" y="96126"/>
            <a:ext cx="15497408" cy="2493010"/>
          </a:xfrm>
          <a:prstGeom prst="rect">
            <a:avLst/>
          </a:prstGeom>
        </p:spPr>
        <p:txBody>
          <a:bodyPr anchor="t" rtlCol="false" tIns="0" lIns="0" bIns="0" rIns="0">
            <a:spAutoFit/>
          </a:bodyPr>
          <a:lstStyle/>
          <a:p>
            <a:pPr algn="l" marL="0" indent="0" lvl="0">
              <a:lnSpc>
                <a:spcPts val="9679"/>
              </a:lnSpc>
              <a:spcBef>
                <a:spcPct val="0"/>
              </a:spcBef>
            </a:pPr>
            <a:r>
              <a:rPr lang="en-US" b="true" sz="8799">
                <a:solidFill>
                  <a:srgbClr val="F5F5F5"/>
                </a:solidFill>
                <a:latin typeface="Barlow Bold"/>
                <a:ea typeface="Barlow Bold"/>
                <a:cs typeface="Barlow Bold"/>
                <a:sym typeface="Barlow Bold"/>
              </a:rPr>
              <a:t>Statements for sonographers to consider:</a:t>
            </a:r>
          </a:p>
        </p:txBody>
      </p:sp>
      <p:sp>
        <p:nvSpPr>
          <p:cNvPr name="Freeform 3" id="3"/>
          <p:cNvSpPr/>
          <p:nvPr/>
        </p:nvSpPr>
        <p:spPr>
          <a:xfrm flipH="false" flipV="false" rot="0">
            <a:off x="0" y="19926"/>
            <a:ext cx="2050613" cy="1444457"/>
          </a:xfrm>
          <a:custGeom>
            <a:avLst/>
            <a:gdLst/>
            <a:ahLst/>
            <a:cxnLst/>
            <a:rect r="r" b="b" t="t" l="l"/>
            <a:pathLst>
              <a:path h="1444457" w="2050613">
                <a:moveTo>
                  <a:pt x="0" y="0"/>
                </a:moveTo>
                <a:lnTo>
                  <a:pt x="2050613" y="0"/>
                </a:lnTo>
                <a:lnTo>
                  <a:pt x="2050613" y="1444457"/>
                </a:lnTo>
                <a:lnTo>
                  <a:pt x="0" y="1444457"/>
                </a:lnTo>
                <a:lnTo>
                  <a:pt x="0" y="0"/>
                </a:lnTo>
                <a:close/>
              </a:path>
            </a:pathLst>
          </a:custGeom>
          <a:blipFill>
            <a:blip r:embed="rId2"/>
            <a:stretch>
              <a:fillRect l="0" t="0" r="0" b="0"/>
            </a:stretch>
          </a:blipFill>
        </p:spPr>
      </p:sp>
      <p:sp>
        <p:nvSpPr>
          <p:cNvPr name="TextBox 4" id="4"/>
          <p:cNvSpPr txBox="true"/>
          <p:nvPr/>
        </p:nvSpPr>
        <p:spPr>
          <a:xfrm rot="0">
            <a:off x="1028700" y="2457891"/>
            <a:ext cx="16402502" cy="7981427"/>
          </a:xfrm>
          <a:prstGeom prst="rect">
            <a:avLst/>
          </a:prstGeom>
        </p:spPr>
        <p:txBody>
          <a:bodyPr anchor="t" rtlCol="false" tIns="0" lIns="0" bIns="0" rIns="0">
            <a:spAutoFit/>
          </a:bodyPr>
          <a:lstStyle/>
          <a:p>
            <a:pPr algn="l">
              <a:lnSpc>
                <a:spcPts val="4228"/>
              </a:lnSpc>
            </a:pPr>
            <a:r>
              <a:rPr lang="en-US" b="true" sz="3020" spc="12" u="sng">
                <a:solidFill>
                  <a:srgbClr val="F5F5F5"/>
                </a:solidFill>
                <a:latin typeface="Barlow Bold"/>
                <a:ea typeface="Barlow Bold"/>
                <a:cs typeface="Barlow Bold"/>
                <a:sym typeface="Barlow Bold"/>
              </a:rPr>
              <a:t>Quality Assurance</a:t>
            </a:r>
          </a:p>
          <a:p>
            <a:pPr algn="l">
              <a:lnSpc>
                <a:spcPts val="4228"/>
              </a:lnSpc>
            </a:pPr>
          </a:p>
          <a:p>
            <a:pPr algn="l">
              <a:lnSpc>
                <a:spcPts val="4228"/>
              </a:lnSpc>
            </a:pPr>
            <a:r>
              <a:rPr lang="en-US" sz="3020" spc="12">
                <a:solidFill>
                  <a:srgbClr val="F5F5F5"/>
                </a:solidFill>
                <a:latin typeface="Barlow"/>
                <a:ea typeface="Barlow"/>
                <a:cs typeface="Barlow"/>
                <a:sym typeface="Barlow"/>
              </a:rPr>
              <a:t>Statement 15: Hepatocellular carcinoma ultrasound (HCC US) surveillance services should undertake </a:t>
            </a:r>
            <a:r>
              <a:rPr lang="en-US" sz="3020" spc="12" b="true">
                <a:solidFill>
                  <a:srgbClr val="FF5757"/>
                </a:solidFill>
                <a:latin typeface="Barlow Bold"/>
                <a:ea typeface="Barlow Bold"/>
                <a:cs typeface="Barlow Bold"/>
                <a:sym typeface="Barlow Bold"/>
              </a:rPr>
              <a:t>regular service evaluation</a:t>
            </a:r>
            <a:r>
              <a:rPr lang="en-US" sz="3020" spc="12">
                <a:solidFill>
                  <a:srgbClr val="F5F5F5"/>
                </a:solidFill>
                <a:latin typeface="Barlow"/>
                <a:ea typeface="Barlow"/>
                <a:cs typeface="Barlow"/>
                <a:sym typeface="Barlow"/>
              </a:rPr>
              <a:t> to ensure compliance with these minimum standards for delivering HCC US surveillance</a:t>
            </a:r>
          </a:p>
          <a:p>
            <a:pPr algn="l">
              <a:lnSpc>
                <a:spcPts val="4228"/>
              </a:lnSpc>
            </a:pPr>
          </a:p>
          <a:p>
            <a:pPr algn="l">
              <a:lnSpc>
                <a:spcPts val="4228"/>
              </a:lnSpc>
            </a:pPr>
            <a:r>
              <a:rPr lang="en-US" sz="3020" spc="12">
                <a:solidFill>
                  <a:srgbClr val="F5F5F5"/>
                </a:solidFill>
                <a:latin typeface="Barlow"/>
                <a:ea typeface="Barlow"/>
                <a:cs typeface="Barlow"/>
                <a:sym typeface="Barlow"/>
              </a:rPr>
              <a:t>Statement 16: HCC US surveillance services should undertake regular </a:t>
            </a:r>
            <a:r>
              <a:rPr lang="en-US" sz="3020" spc="12" b="true">
                <a:solidFill>
                  <a:srgbClr val="FF5757"/>
                </a:solidFill>
                <a:latin typeface="Barlow Bold"/>
                <a:ea typeface="Barlow Bold"/>
                <a:cs typeface="Barlow Bold"/>
                <a:sym typeface="Barlow Bold"/>
              </a:rPr>
              <a:t>audit of adherence</a:t>
            </a:r>
            <a:r>
              <a:rPr lang="en-US" sz="3020" spc="12">
                <a:solidFill>
                  <a:srgbClr val="F5F5F5"/>
                </a:solidFill>
                <a:latin typeface="Barlow"/>
                <a:ea typeface="Barlow"/>
                <a:cs typeface="Barlow"/>
                <a:sym typeface="Barlow"/>
              </a:rPr>
              <a:t> with US surveillance</a:t>
            </a:r>
          </a:p>
          <a:p>
            <a:pPr algn="l">
              <a:lnSpc>
                <a:spcPts val="4228"/>
              </a:lnSpc>
            </a:pPr>
          </a:p>
          <a:p>
            <a:pPr algn="l">
              <a:lnSpc>
                <a:spcPts val="4228"/>
              </a:lnSpc>
            </a:pPr>
            <a:r>
              <a:rPr lang="en-US" sz="3020" spc="12">
                <a:solidFill>
                  <a:srgbClr val="F5F5F5"/>
                </a:solidFill>
                <a:latin typeface="Barlow"/>
                <a:ea typeface="Barlow"/>
                <a:cs typeface="Barlow"/>
                <a:sym typeface="Barlow"/>
              </a:rPr>
              <a:t>Statement 17: HCC US surveillance services should undertake </a:t>
            </a:r>
            <a:r>
              <a:rPr lang="en-US" sz="3020" spc="12" b="true">
                <a:solidFill>
                  <a:srgbClr val="FF5757"/>
                </a:solidFill>
                <a:latin typeface="Barlow Bold"/>
                <a:ea typeface="Barlow Bold"/>
                <a:cs typeface="Barlow Bold"/>
                <a:sym typeface="Barlow Bold"/>
              </a:rPr>
              <a:t>regular quality assurance of US surveillance service delivery</a:t>
            </a:r>
          </a:p>
          <a:p>
            <a:pPr algn="l">
              <a:lnSpc>
                <a:spcPts val="4228"/>
              </a:lnSpc>
            </a:pPr>
          </a:p>
          <a:p>
            <a:pPr algn="l">
              <a:lnSpc>
                <a:spcPts val="4228"/>
              </a:lnSpc>
            </a:pPr>
            <a:r>
              <a:rPr lang="en-US" sz="3020" spc="12">
                <a:solidFill>
                  <a:srgbClr val="F5F5F5"/>
                </a:solidFill>
                <a:latin typeface="Barlow"/>
                <a:ea typeface="Barlow"/>
                <a:cs typeface="Barlow"/>
                <a:sym typeface="Barlow"/>
              </a:rPr>
              <a:t>Statement 18: There should be </a:t>
            </a:r>
            <a:r>
              <a:rPr lang="en-US" sz="3020" spc="12" b="true">
                <a:solidFill>
                  <a:srgbClr val="FF5757"/>
                </a:solidFill>
                <a:latin typeface="Barlow Bold"/>
                <a:ea typeface="Barlow Bold"/>
                <a:cs typeface="Barlow Bold"/>
                <a:sym typeface="Barlow Bold"/>
              </a:rPr>
              <a:t>dedicated radiology events and learning meetings</a:t>
            </a:r>
            <a:r>
              <a:rPr lang="en-US" sz="3020" spc="12">
                <a:solidFill>
                  <a:srgbClr val="F5F5F5"/>
                </a:solidFill>
                <a:latin typeface="Barlow"/>
                <a:ea typeface="Barlow"/>
                <a:cs typeface="Barlow"/>
                <a:sym typeface="Barlow"/>
              </a:rPr>
              <a:t> (REALMs) for the HCC US surveillance service</a:t>
            </a:r>
          </a:p>
          <a:p>
            <a:pPr algn="l">
              <a:lnSpc>
                <a:spcPts val="4228"/>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grpSp>
        <p:nvGrpSpPr>
          <p:cNvPr name="Group 2" id="2"/>
          <p:cNvGrpSpPr/>
          <p:nvPr/>
        </p:nvGrpSpPr>
        <p:grpSpPr>
          <a:xfrm rot="0">
            <a:off x="11952554" y="-761620"/>
            <a:ext cx="6490580" cy="7143791"/>
            <a:chOff x="0" y="0"/>
            <a:chExt cx="1005561" cy="1106760"/>
          </a:xfrm>
        </p:grpSpPr>
        <p:sp>
          <p:nvSpPr>
            <p:cNvPr name="Freeform 3" id="3"/>
            <p:cNvSpPr/>
            <p:nvPr/>
          </p:nvSpPr>
          <p:spPr>
            <a:xfrm flipH="false" flipV="false" rot="0">
              <a:off x="0" y="0"/>
              <a:ext cx="1005561" cy="1106760"/>
            </a:xfrm>
            <a:custGeom>
              <a:avLst/>
              <a:gdLst/>
              <a:ahLst/>
              <a:cxnLst/>
              <a:rect r="r" b="b" t="t" l="l"/>
              <a:pathLst>
                <a:path h="1106760" w="1005561">
                  <a:moveTo>
                    <a:pt x="71568" y="0"/>
                  </a:moveTo>
                  <a:lnTo>
                    <a:pt x="933993" y="0"/>
                  </a:lnTo>
                  <a:cubicBezTo>
                    <a:pt x="973519" y="0"/>
                    <a:pt x="1005561" y="32042"/>
                    <a:pt x="1005561" y="71568"/>
                  </a:cubicBezTo>
                  <a:lnTo>
                    <a:pt x="1005561" y="1035193"/>
                  </a:lnTo>
                  <a:cubicBezTo>
                    <a:pt x="1005561" y="1074718"/>
                    <a:pt x="973519" y="1106760"/>
                    <a:pt x="933993" y="1106760"/>
                  </a:cubicBezTo>
                  <a:lnTo>
                    <a:pt x="71568" y="1106760"/>
                  </a:lnTo>
                  <a:cubicBezTo>
                    <a:pt x="32042" y="1106760"/>
                    <a:pt x="0" y="1074718"/>
                    <a:pt x="0" y="1035193"/>
                  </a:cubicBezTo>
                  <a:lnTo>
                    <a:pt x="0" y="71568"/>
                  </a:lnTo>
                  <a:cubicBezTo>
                    <a:pt x="0" y="32042"/>
                    <a:pt x="32042" y="0"/>
                    <a:pt x="71568" y="0"/>
                  </a:cubicBezTo>
                  <a:close/>
                </a:path>
              </a:pathLst>
            </a:custGeom>
            <a:blipFill>
              <a:blip r:embed="rId3"/>
              <a:stretch>
                <a:fillRect l="-32444" t="0" r="-32444" b="0"/>
              </a:stretch>
            </a:blipFill>
          </p:spPr>
        </p:sp>
      </p:grpSp>
      <p:sp>
        <p:nvSpPr>
          <p:cNvPr name="TextBox 4" id="4"/>
          <p:cNvSpPr txBox="true"/>
          <p:nvPr/>
        </p:nvSpPr>
        <p:spPr>
          <a:xfrm rot="0">
            <a:off x="1028700" y="3635847"/>
            <a:ext cx="10390372" cy="4864399"/>
          </a:xfrm>
          <a:prstGeom prst="rect">
            <a:avLst/>
          </a:prstGeom>
        </p:spPr>
        <p:txBody>
          <a:bodyPr anchor="t" rtlCol="false" tIns="0" lIns="0" bIns="0" rIns="0">
            <a:spAutoFit/>
          </a:bodyPr>
          <a:lstStyle/>
          <a:p>
            <a:pPr algn="l">
              <a:lnSpc>
                <a:spcPts val="3875"/>
              </a:lnSpc>
              <a:spcBef>
                <a:spcPct val="0"/>
              </a:spcBef>
            </a:pPr>
            <a:r>
              <a:rPr lang="en-US" sz="3523">
                <a:solidFill>
                  <a:srgbClr val="F5F5F5"/>
                </a:solidFill>
                <a:latin typeface="Barlow"/>
                <a:ea typeface="Barlow"/>
                <a:cs typeface="Barlow"/>
                <a:sym typeface="Barlow"/>
              </a:rPr>
              <a:t>Currently a </a:t>
            </a:r>
            <a:r>
              <a:rPr lang="en-US" sz="3523">
                <a:solidFill>
                  <a:srgbClr val="F5F5F5"/>
                </a:solidFill>
                <a:latin typeface="Barlow"/>
                <a:ea typeface="Barlow"/>
                <a:cs typeface="Barlow"/>
                <a:sym typeface="Barlow"/>
              </a:rPr>
              <a:t>wide variation in who performs the scan, how findings are managed and how service quality is monitored.</a:t>
            </a:r>
          </a:p>
          <a:p>
            <a:pPr algn="l">
              <a:lnSpc>
                <a:spcPts val="3875"/>
              </a:lnSpc>
              <a:spcBef>
                <a:spcPct val="0"/>
              </a:spcBef>
            </a:pPr>
          </a:p>
          <a:p>
            <a:pPr algn="l">
              <a:lnSpc>
                <a:spcPts val="3875"/>
              </a:lnSpc>
              <a:spcBef>
                <a:spcPct val="0"/>
              </a:spcBef>
            </a:pPr>
            <a:r>
              <a:rPr lang="en-US" sz="3523">
                <a:solidFill>
                  <a:srgbClr val="F5F5F5"/>
                </a:solidFill>
                <a:latin typeface="Barlow"/>
                <a:ea typeface="Barlow"/>
                <a:cs typeface="Barlow"/>
                <a:sym typeface="Barlow"/>
              </a:rPr>
              <a:t>2024 survey shows need to improve:</a:t>
            </a:r>
          </a:p>
          <a:p>
            <a:pPr algn="l" marL="760729" indent="-380364" lvl="1">
              <a:lnSpc>
                <a:spcPts val="3875"/>
              </a:lnSpc>
              <a:spcBef>
                <a:spcPct val="0"/>
              </a:spcBef>
              <a:buFont typeface="Arial"/>
              <a:buChar char="•"/>
            </a:pPr>
            <a:r>
              <a:rPr lang="en-US" sz="3523">
                <a:solidFill>
                  <a:srgbClr val="F5F5F5"/>
                </a:solidFill>
                <a:latin typeface="Barlow"/>
                <a:ea typeface="Barlow"/>
                <a:cs typeface="Barlow"/>
                <a:sym typeface="Barlow"/>
              </a:rPr>
              <a:t>Process for notification of positive findings</a:t>
            </a:r>
          </a:p>
          <a:p>
            <a:pPr algn="l" marL="760729" indent="-380364" lvl="1">
              <a:lnSpc>
                <a:spcPts val="3875"/>
              </a:lnSpc>
              <a:spcBef>
                <a:spcPct val="0"/>
              </a:spcBef>
              <a:buFont typeface="Arial"/>
              <a:buChar char="•"/>
            </a:pPr>
            <a:r>
              <a:rPr lang="en-US" sz="3523">
                <a:solidFill>
                  <a:srgbClr val="F5F5F5"/>
                </a:solidFill>
                <a:latin typeface="Barlow"/>
                <a:ea typeface="Barlow"/>
                <a:cs typeface="Barlow"/>
                <a:sym typeface="Barlow"/>
              </a:rPr>
              <a:t>Structured reporting</a:t>
            </a:r>
          </a:p>
          <a:p>
            <a:pPr algn="l" marL="760729" indent="-380364" lvl="1">
              <a:lnSpc>
                <a:spcPts val="3875"/>
              </a:lnSpc>
              <a:spcBef>
                <a:spcPct val="0"/>
              </a:spcBef>
              <a:buFont typeface="Arial"/>
              <a:buChar char="•"/>
            </a:pPr>
            <a:r>
              <a:rPr lang="en-US" sz="3523">
                <a:solidFill>
                  <a:srgbClr val="F5F5F5"/>
                </a:solidFill>
                <a:latin typeface="Barlow"/>
                <a:ea typeface="Barlow"/>
                <a:cs typeface="Barlow"/>
                <a:sym typeface="Barlow"/>
              </a:rPr>
              <a:t>Trained workforce for HCC surveillance</a:t>
            </a:r>
          </a:p>
          <a:p>
            <a:pPr algn="l" marL="760729" indent="-380364" lvl="1">
              <a:lnSpc>
                <a:spcPts val="3875"/>
              </a:lnSpc>
              <a:spcBef>
                <a:spcPct val="0"/>
              </a:spcBef>
              <a:buFont typeface="Arial"/>
              <a:buChar char="•"/>
            </a:pPr>
            <a:r>
              <a:rPr lang="en-US" sz="3523">
                <a:solidFill>
                  <a:srgbClr val="F5F5F5"/>
                </a:solidFill>
                <a:latin typeface="Barlow"/>
                <a:ea typeface="Barlow"/>
                <a:cs typeface="Barlow"/>
                <a:sym typeface="Barlow"/>
              </a:rPr>
              <a:t>Lead Radiologist &amp; Sonographer in departments</a:t>
            </a:r>
          </a:p>
          <a:p>
            <a:pPr algn="l" marL="760729" indent="-380364" lvl="1">
              <a:lnSpc>
                <a:spcPts val="3875"/>
              </a:lnSpc>
              <a:spcBef>
                <a:spcPct val="0"/>
              </a:spcBef>
              <a:buFont typeface="Arial"/>
              <a:buChar char="•"/>
            </a:pPr>
            <a:r>
              <a:rPr lang="en-US" sz="3523">
                <a:solidFill>
                  <a:srgbClr val="F5F5F5"/>
                </a:solidFill>
                <a:latin typeface="Barlow"/>
                <a:ea typeface="Barlow"/>
                <a:cs typeface="Barlow"/>
                <a:sym typeface="Barlow"/>
              </a:rPr>
              <a:t>Governance</a:t>
            </a:r>
          </a:p>
        </p:txBody>
      </p:sp>
      <p:sp>
        <p:nvSpPr>
          <p:cNvPr name="TextBox 5" id="5"/>
          <p:cNvSpPr txBox="true"/>
          <p:nvPr/>
        </p:nvSpPr>
        <p:spPr>
          <a:xfrm rot="0">
            <a:off x="853949" y="1671957"/>
            <a:ext cx="13867510" cy="1003597"/>
          </a:xfrm>
          <a:prstGeom prst="rect">
            <a:avLst/>
          </a:prstGeom>
        </p:spPr>
        <p:txBody>
          <a:bodyPr anchor="t" rtlCol="false" tIns="0" lIns="0" bIns="0" rIns="0">
            <a:spAutoFit/>
          </a:bodyPr>
          <a:lstStyle/>
          <a:p>
            <a:pPr algn="l" marL="0" indent="0" lvl="0">
              <a:lnSpc>
                <a:spcPts val="7725"/>
              </a:lnSpc>
              <a:spcBef>
                <a:spcPct val="0"/>
              </a:spcBef>
            </a:pPr>
            <a:r>
              <a:rPr lang="en-US" b="true" sz="7023">
                <a:solidFill>
                  <a:srgbClr val="F5F5F5"/>
                </a:solidFill>
                <a:latin typeface="Barlow Bold"/>
                <a:ea typeface="Barlow Bold"/>
                <a:cs typeface="Barlow Bold"/>
                <a:sym typeface="Barlow Bold"/>
              </a:rPr>
              <a:t>Summary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4D"/>
        </a:solidFill>
      </p:bgPr>
    </p:bg>
    <p:spTree>
      <p:nvGrpSpPr>
        <p:cNvPr id="1" name=""/>
        <p:cNvGrpSpPr/>
        <p:nvPr/>
      </p:nvGrpSpPr>
      <p:grpSpPr>
        <a:xfrm>
          <a:off x="0" y="0"/>
          <a:ext cx="0" cy="0"/>
          <a:chOff x="0" y="0"/>
          <a:chExt cx="0" cy="0"/>
        </a:xfrm>
      </p:grpSpPr>
      <p:sp>
        <p:nvSpPr>
          <p:cNvPr name="Freeform 2" id="2"/>
          <p:cNvSpPr/>
          <p:nvPr/>
        </p:nvSpPr>
        <p:spPr>
          <a:xfrm flipH="false" flipV="false" rot="0">
            <a:off x="12471102" y="0"/>
            <a:ext cx="5816898" cy="10287000"/>
          </a:xfrm>
          <a:custGeom>
            <a:avLst/>
            <a:gdLst/>
            <a:ahLst/>
            <a:cxnLst/>
            <a:rect r="r" b="b" t="t" l="l"/>
            <a:pathLst>
              <a:path h="10287000" w="5816898">
                <a:moveTo>
                  <a:pt x="0" y="0"/>
                </a:moveTo>
                <a:lnTo>
                  <a:pt x="5816898" y="0"/>
                </a:lnTo>
                <a:lnTo>
                  <a:pt x="5816898" y="10287000"/>
                </a:lnTo>
                <a:lnTo>
                  <a:pt x="0" y="10287000"/>
                </a:lnTo>
                <a:lnTo>
                  <a:pt x="0" y="0"/>
                </a:lnTo>
                <a:close/>
              </a:path>
            </a:pathLst>
          </a:custGeom>
          <a:blipFill>
            <a:blip r:embed="rId2"/>
            <a:stretch>
              <a:fillRect l="-70518" t="0" r="-94586" b="0"/>
            </a:stretch>
          </a:blipFill>
        </p:spPr>
      </p:sp>
      <p:sp>
        <p:nvSpPr>
          <p:cNvPr name="Freeform 3" id="3"/>
          <p:cNvSpPr/>
          <p:nvPr/>
        </p:nvSpPr>
        <p:spPr>
          <a:xfrm flipH="false" flipV="false" rot="0">
            <a:off x="12471102" y="831594"/>
            <a:ext cx="5816898" cy="1394054"/>
          </a:xfrm>
          <a:custGeom>
            <a:avLst/>
            <a:gdLst/>
            <a:ahLst/>
            <a:cxnLst/>
            <a:rect r="r" b="b" t="t" l="l"/>
            <a:pathLst>
              <a:path h="1394054" w="5816898">
                <a:moveTo>
                  <a:pt x="0" y="0"/>
                </a:moveTo>
                <a:lnTo>
                  <a:pt x="5816898" y="0"/>
                </a:lnTo>
                <a:lnTo>
                  <a:pt x="5816898" y="1394054"/>
                </a:lnTo>
                <a:lnTo>
                  <a:pt x="0" y="1394054"/>
                </a:lnTo>
                <a:lnTo>
                  <a:pt x="0" y="0"/>
                </a:lnTo>
                <a:close/>
              </a:path>
            </a:pathLst>
          </a:custGeom>
          <a:blipFill>
            <a:blip r:embed="rId3"/>
            <a:stretch>
              <a:fillRect l="0" t="0" r="-30752" b="-1996"/>
            </a:stretch>
          </a:blipFill>
        </p:spPr>
      </p:sp>
      <p:sp>
        <p:nvSpPr>
          <p:cNvPr name="TextBox 4" id="4"/>
          <p:cNvSpPr txBox="true"/>
          <p:nvPr/>
        </p:nvSpPr>
        <p:spPr>
          <a:xfrm rot="0">
            <a:off x="906959" y="621769"/>
            <a:ext cx="10745217" cy="4586129"/>
          </a:xfrm>
          <a:prstGeom prst="rect">
            <a:avLst/>
          </a:prstGeom>
        </p:spPr>
        <p:txBody>
          <a:bodyPr anchor="t" rtlCol="false" tIns="0" lIns="0" bIns="0" rIns="0">
            <a:spAutoFit/>
          </a:bodyPr>
          <a:lstStyle/>
          <a:p>
            <a:pPr algn="l">
              <a:lnSpc>
                <a:spcPts val="11948"/>
              </a:lnSpc>
            </a:pPr>
            <a:r>
              <a:rPr lang="en-US" sz="10862" b="true">
                <a:solidFill>
                  <a:srgbClr val="F5F5F5"/>
                </a:solidFill>
                <a:latin typeface="Barlow Bold"/>
                <a:ea typeface="Barlow Bold"/>
                <a:cs typeface="Barlow Bold"/>
                <a:sym typeface="Barlow Bold"/>
              </a:rPr>
              <a:t>Thank you</a:t>
            </a:r>
          </a:p>
          <a:p>
            <a:pPr algn="l">
              <a:lnSpc>
                <a:spcPts val="11948"/>
              </a:lnSpc>
            </a:pPr>
          </a:p>
          <a:p>
            <a:pPr algn="l" marL="0" indent="0" lvl="0">
              <a:lnSpc>
                <a:spcPts val="11948"/>
              </a:lnSpc>
            </a:pPr>
            <a:r>
              <a:rPr lang="en-US" b="true" sz="10862">
                <a:solidFill>
                  <a:srgbClr val="F5F5F5"/>
                </a:solidFill>
                <a:latin typeface="Barlow Bold"/>
                <a:ea typeface="Barlow Bold"/>
                <a:cs typeface="Barlow Bold"/>
                <a:sym typeface="Barlow Bold"/>
              </a:rPr>
              <a:t>Questions?</a:t>
            </a:r>
          </a:p>
        </p:txBody>
      </p:sp>
      <p:sp>
        <p:nvSpPr>
          <p:cNvPr name="TextBox 5" id="5"/>
          <p:cNvSpPr txBox="true"/>
          <p:nvPr/>
        </p:nvSpPr>
        <p:spPr>
          <a:xfrm rot="0">
            <a:off x="773553" y="9088059"/>
            <a:ext cx="8919104" cy="553891"/>
          </a:xfrm>
          <a:prstGeom prst="rect">
            <a:avLst/>
          </a:prstGeom>
        </p:spPr>
        <p:txBody>
          <a:bodyPr anchor="t" rtlCol="false" tIns="0" lIns="0" bIns="0" rIns="0">
            <a:spAutoFit/>
          </a:bodyPr>
          <a:lstStyle/>
          <a:p>
            <a:pPr algn="l" marL="0" indent="0" lvl="0">
              <a:lnSpc>
                <a:spcPts val="4249"/>
              </a:lnSpc>
            </a:pPr>
            <a:r>
              <a:rPr lang="en-US" sz="3863">
                <a:solidFill>
                  <a:srgbClr val="F5F5F5"/>
                </a:solidFill>
                <a:latin typeface="Barlow"/>
                <a:ea typeface="Barlow"/>
                <a:cs typeface="Barlow"/>
                <a:sym typeface="Barlow"/>
              </a:rPr>
              <a:t>Dr Ruth Reeve, PhD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D2BF0F7392EB439F5526D5DF60ADF7" ma:contentTypeVersion="15" ma:contentTypeDescription="Create a new document." ma:contentTypeScope="" ma:versionID="dfaf88937d85a06cbc1cc09fd80dbe1d">
  <xsd:schema xmlns:xsd="http://www.w3.org/2001/XMLSchema" xmlns:xs="http://www.w3.org/2001/XMLSchema" xmlns:p="http://schemas.microsoft.com/office/2006/metadata/properties" xmlns:ns2="d7e8ae57-5081-404a-be19-727a459fb764" xmlns:ns3="8b53facb-d747-47e2-b3f2-18a527383c59" targetNamespace="http://schemas.microsoft.com/office/2006/metadata/properties" ma:root="true" ma:fieldsID="8cc860db05151129bbce2dda2c107b46" ns2:_="" ns3:_="">
    <xsd:import namespace="d7e8ae57-5081-404a-be19-727a459fb764"/>
    <xsd:import namespace="8b53facb-d747-47e2-b3f2-18a527383c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8ae57-5081-404a-be19-727a459fb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05a52b7-9c6f-4a53-b0b5-c84e0850d8c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53facb-d747-47e2-b3f2-18a527383c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f9470d4-d1f9-46b8-95b4-0084a357f560}" ma:internalName="TaxCatchAll" ma:showField="CatchAllData" ma:web="8b53facb-d747-47e2-b3f2-18a527383c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e8ae57-5081-404a-be19-727a459fb764">
      <Terms xmlns="http://schemas.microsoft.com/office/infopath/2007/PartnerControls"/>
    </lcf76f155ced4ddcb4097134ff3c332f>
    <TaxCatchAll xmlns="8b53facb-d747-47e2-b3f2-18a527383c59" xsi:nil="true"/>
  </documentManagement>
</p:properties>
</file>

<file path=customXml/itemProps1.xml><?xml version="1.0" encoding="utf-8"?>
<ds:datastoreItem xmlns:ds="http://schemas.openxmlformats.org/officeDocument/2006/customXml" ds:itemID="{5E69A971-77C4-4B11-977E-B2E6A371DB90}"/>
</file>

<file path=customXml/itemProps2.xml><?xml version="1.0" encoding="utf-8"?>
<ds:datastoreItem xmlns:ds="http://schemas.openxmlformats.org/officeDocument/2006/customXml" ds:itemID="{C4384D61-3D5B-4877-AC69-D33B6C2E7EC0}"/>
</file>

<file path=customXml/itemProps3.xml><?xml version="1.0" encoding="utf-8"?>
<ds:datastoreItem xmlns:ds="http://schemas.openxmlformats.org/officeDocument/2006/customXml" ds:itemID="{DBDA252F-69C0-45BE-AB98-533805372718}"/>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workshop BMUS 2024</dc:title>
  <cp:revision>1</cp:revision>
  <dcterms:created xsi:type="dcterms:W3CDTF">2006-08-16T00:00:00Z</dcterms:created>
  <dcterms:modified xsi:type="dcterms:W3CDTF">2011-08-01T06:04:30Z</dcterms:modified>
  <dc:identifier>DAGWXgjDh2c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0x0101009CD2BF0F7392EB439F5526D5DF60ADF7</vt:lpwstr>
  </property>
</Properties>
</file>