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1" r:id="rId4"/>
  </p:sldMasterIdLst>
  <p:notesMasterIdLst>
    <p:notesMasterId r:id="rId33"/>
  </p:notesMasterIdLst>
  <p:sldIdLst>
    <p:sldId id="256" r:id="rId5"/>
    <p:sldId id="306" r:id="rId6"/>
    <p:sldId id="307" r:id="rId7"/>
    <p:sldId id="315" r:id="rId8"/>
    <p:sldId id="316" r:id="rId9"/>
    <p:sldId id="317" r:id="rId10"/>
    <p:sldId id="310" r:id="rId11"/>
    <p:sldId id="318" r:id="rId12"/>
    <p:sldId id="319" r:id="rId13"/>
    <p:sldId id="321" r:id="rId14"/>
    <p:sldId id="283" r:id="rId15"/>
    <p:sldId id="258" r:id="rId16"/>
    <p:sldId id="322" r:id="rId17"/>
    <p:sldId id="295" r:id="rId18"/>
    <p:sldId id="268" r:id="rId19"/>
    <p:sldId id="285" r:id="rId20"/>
    <p:sldId id="323" r:id="rId21"/>
    <p:sldId id="324" r:id="rId22"/>
    <p:sldId id="326" r:id="rId23"/>
    <p:sldId id="296" r:id="rId24"/>
    <p:sldId id="312" r:id="rId25"/>
    <p:sldId id="313" r:id="rId26"/>
    <p:sldId id="314" r:id="rId27"/>
    <p:sldId id="308" r:id="rId28"/>
    <p:sldId id="284" r:id="rId29"/>
    <p:sldId id="327" r:id="rId30"/>
    <p:sldId id="311" r:id="rId31"/>
    <p:sldId id="263" r:id="rId3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aine Gardiner " initials="EG" lastIdx="2" clrIdx="0">
    <p:extLst>
      <p:ext uri="{19B8F6BF-5375-455C-9EA6-DF929625EA0E}">
        <p15:presenceInfo xmlns:p15="http://schemas.microsoft.com/office/powerpoint/2012/main" userId="Elaine Gardiner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7582"/>
    <a:srgbClr val="000000"/>
    <a:srgbClr val="187380"/>
    <a:srgbClr val="1F70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B2F08A-8D5C-63BD-1B1E-9CB78EAEC2E8}" v="117" dt="2024-12-05T14:34:06.167"/>
    <p1510:client id="{ECC60C41-C010-000F-4CE2-97E960CCE309}" v="44" dt="2024-12-05T16:31:50.5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505" autoAdjust="0"/>
  </p:normalViewPr>
  <p:slideViewPr>
    <p:cSldViewPr snapToGrid="0">
      <p:cViewPr varScale="1">
        <p:scale>
          <a:sx n="87" d="100"/>
          <a:sy n="87" d="100"/>
        </p:scale>
        <p:origin x="1476"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diner, Elaine" userId="c185aaa9-511a-44f3-8eb6-14dd97cbc903" providerId="ADAL" clId="{E5D7688A-7E4A-4105-9A59-8A1285B250DB}"/>
    <pc:docChg chg="modSld">
      <pc:chgData name="Gardiner, Elaine" userId="c185aaa9-511a-44f3-8eb6-14dd97cbc903" providerId="ADAL" clId="{E5D7688A-7E4A-4105-9A59-8A1285B250DB}" dt="2024-12-06T09:24:21.933" v="1" actId="6549"/>
      <pc:docMkLst>
        <pc:docMk/>
      </pc:docMkLst>
      <pc:sldChg chg="modNotesTx">
        <pc:chgData name="Gardiner, Elaine" userId="c185aaa9-511a-44f3-8eb6-14dd97cbc903" providerId="ADAL" clId="{E5D7688A-7E4A-4105-9A59-8A1285B250DB}" dt="2024-12-06T09:24:21.933" v="1" actId="6549"/>
        <pc:sldMkLst>
          <pc:docMk/>
          <pc:sldMk cId="1922331905" sldId="317"/>
        </pc:sldMkLst>
      </pc:sldChg>
    </pc:docChg>
  </pc:docChgLst>
  <pc:docChgLst>
    <pc:chgData name="Gardiner, Elaine" userId="S::ega1@gcu.ac.uk::c185aaa9-511a-44f3-8eb6-14dd97cbc903" providerId="AD" clId="Web-{ECC60C41-C010-000F-4CE2-97E960CCE309}"/>
    <pc:docChg chg="modSld">
      <pc:chgData name="Gardiner, Elaine" userId="S::ega1@gcu.ac.uk::c185aaa9-511a-44f3-8eb6-14dd97cbc903" providerId="AD" clId="Web-{ECC60C41-C010-000F-4CE2-97E960CCE309}" dt="2024-12-05T16:31:50.561" v="43"/>
      <pc:docMkLst>
        <pc:docMk/>
      </pc:docMkLst>
      <pc:sldChg chg="modSp">
        <pc:chgData name="Gardiner, Elaine" userId="S::ega1@gcu.ac.uk::c185aaa9-511a-44f3-8eb6-14dd97cbc903" providerId="AD" clId="Web-{ECC60C41-C010-000F-4CE2-97E960CCE309}" dt="2024-12-05T16:26:27.911" v="5"/>
        <pc:sldMkLst>
          <pc:docMk/>
          <pc:sldMk cId="2013975126" sldId="256"/>
        </pc:sldMkLst>
        <pc:picChg chg="mod">
          <ac:chgData name="Gardiner, Elaine" userId="S::ega1@gcu.ac.uk::c185aaa9-511a-44f3-8eb6-14dd97cbc903" providerId="AD" clId="Web-{ECC60C41-C010-000F-4CE2-97E960CCE309}" dt="2024-12-05T16:26:27.911" v="5"/>
          <ac:picMkLst>
            <pc:docMk/>
            <pc:sldMk cId="2013975126" sldId="256"/>
            <ac:picMk id="4" creationId="{00000000-0000-0000-0000-000000000000}"/>
          </ac:picMkLst>
        </pc:picChg>
      </pc:sldChg>
      <pc:sldChg chg="modSp">
        <pc:chgData name="Gardiner, Elaine" userId="S::ega1@gcu.ac.uk::c185aaa9-511a-44f3-8eb6-14dd97cbc903" providerId="AD" clId="Web-{ECC60C41-C010-000F-4CE2-97E960CCE309}" dt="2024-12-05T16:27:16.600" v="12"/>
        <pc:sldMkLst>
          <pc:docMk/>
          <pc:sldMk cId="3576363630" sldId="258"/>
        </pc:sldMkLst>
        <pc:graphicFrameChg chg="mod">
          <ac:chgData name="Gardiner, Elaine" userId="S::ega1@gcu.ac.uk::c185aaa9-511a-44f3-8eb6-14dd97cbc903" providerId="AD" clId="Web-{ECC60C41-C010-000F-4CE2-97E960CCE309}" dt="2024-12-05T16:27:16.600" v="12"/>
          <ac:graphicFrameMkLst>
            <pc:docMk/>
            <pc:sldMk cId="3576363630" sldId="258"/>
            <ac:graphicFrameMk id="27" creationId="{9F0E255E-FED1-6850-F26C-7EE259D94F08}"/>
          </ac:graphicFrameMkLst>
        </pc:graphicFrameChg>
      </pc:sldChg>
      <pc:sldChg chg="modSp">
        <pc:chgData name="Gardiner, Elaine" userId="S::ega1@gcu.ac.uk::c185aaa9-511a-44f3-8eb6-14dd97cbc903" providerId="AD" clId="Web-{ECC60C41-C010-000F-4CE2-97E960CCE309}" dt="2024-12-05T16:29:15.357" v="32"/>
        <pc:sldMkLst>
          <pc:docMk/>
          <pc:sldMk cId="4048983433" sldId="263"/>
        </pc:sldMkLst>
        <pc:graphicFrameChg chg="mod">
          <ac:chgData name="Gardiner, Elaine" userId="S::ega1@gcu.ac.uk::c185aaa9-511a-44f3-8eb6-14dd97cbc903" providerId="AD" clId="Web-{ECC60C41-C010-000F-4CE2-97E960CCE309}" dt="2024-12-05T16:29:15.357" v="32"/>
          <ac:graphicFrameMkLst>
            <pc:docMk/>
            <pc:sldMk cId="4048983433" sldId="263"/>
            <ac:graphicFrameMk id="5" creationId="{D3A80FB9-4FDA-79D4-FC21-633F661817D0}"/>
          </ac:graphicFrameMkLst>
        </pc:graphicFrameChg>
      </pc:sldChg>
      <pc:sldChg chg="modSp">
        <pc:chgData name="Gardiner, Elaine" userId="S::ega1@gcu.ac.uk::c185aaa9-511a-44f3-8eb6-14dd97cbc903" providerId="AD" clId="Web-{ECC60C41-C010-000F-4CE2-97E960CCE309}" dt="2024-12-05T16:31:02.591" v="41"/>
        <pc:sldMkLst>
          <pc:docMk/>
          <pc:sldMk cId="4063595591" sldId="268"/>
        </pc:sldMkLst>
        <pc:picChg chg="mod">
          <ac:chgData name="Gardiner, Elaine" userId="S::ega1@gcu.ac.uk::c185aaa9-511a-44f3-8eb6-14dd97cbc903" providerId="AD" clId="Web-{ECC60C41-C010-000F-4CE2-97E960CCE309}" dt="2024-12-05T16:27:22.991" v="13"/>
          <ac:picMkLst>
            <pc:docMk/>
            <pc:sldMk cId="4063595591" sldId="268"/>
            <ac:picMk id="4" creationId="{00000000-0000-0000-0000-000000000000}"/>
          </ac:picMkLst>
        </pc:picChg>
        <pc:picChg chg="mod">
          <ac:chgData name="Gardiner, Elaine" userId="S::ega1@gcu.ac.uk::c185aaa9-511a-44f3-8eb6-14dd97cbc903" providerId="AD" clId="Web-{ECC60C41-C010-000F-4CE2-97E960CCE309}" dt="2024-12-05T16:31:02.591" v="41"/>
          <ac:picMkLst>
            <pc:docMk/>
            <pc:sldMk cId="4063595591" sldId="268"/>
            <ac:picMk id="5" creationId="{00000000-0000-0000-0000-000000000000}"/>
          </ac:picMkLst>
        </pc:picChg>
        <pc:picChg chg="mod">
          <ac:chgData name="Gardiner, Elaine" userId="S::ega1@gcu.ac.uk::c185aaa9-511a-44f3-8eb6-14dd97cbc903" providerId="AD" clId="Web-{ECC60C41-C010-000F-4CE2-97E960CCE309}" dt="2024-12-05T16:27:34.616" v="16"/>
          <ac:picMkLst>
            <pc:docMk/>
            <pc:sldMk cId="4063595591" sldId="268"/>
            <ac:picMk id="6" creationId="{00000000-0000-0000-0000-000000000000}"/>
          </ac:picMkLst>
        </pc:picChg>
      </pc:sldChg>
      <pc:sldChg chg="modSp">
        <pc:chgData name="Gardiner, Elaine" userId="S::ega1@gcu.ac.uk::c185aaa9-511a-44f3-8eb6-14dd97cbc903" providerId="AD" clId="Web-{ECC60C41-C010-000F-4CE2-97E960CCE309}" dt="2024-12-05T16:27:13.241" v="11"/>
        <pc:sldMkLst>
          <pc:docMk/>
          <pc:sldMk cId="2619980941" sldId="283"/>
        </pc:sldMkLst>
        <pc:graphicFrameChg chg="mod">
          <ac:chgData name="Gardiner, Elaine" userId="S::ega1@gcu.ac.uk::c185aaa9-511a-44f3-8eb6-14dd97cbc903" providerId="AD" clId="Web-{ECC60C41-C010-000F-4CE2-97E960CCE309}" dt="2024-12-05T16:27:13.241" v="11"/>
          <ac:graphicFrameMkLst>
            <pc:docMk/>
            <pc:sldMk cId="2619980941" sldId="283"/>
            <ac:graphicFrameMk id="39" creationId="{0018D295-D883-EBB1-853A-E456B0CC82D1}"/>
          </ac:graphicFrameMkLst>
        </pc:graphicFrameChg>
      </pc:sldChg>
      <pc:sldChg chg="modSp">
        <pc:chgData name="Gardiner, Elaine" userId="S::ega1@gcu.ac.uk::c185aaa9-511a-44f3-8eb6-14dd97cbc903" providerId="AD" clId="Web-{ECC60C41-C010-000F-4CE2-97E960CCE309}" dt="2024-12-05T16:27:38.304" v="17"/>
        <pc:sldMkLst>
          <pc:docMk/>
          <pc:sldMk cId="2328728510" sldId="285"/>
        </pc:sldMkLst>
        <pc:graphicFrameChg chg="mod">
          <ac:chgData name="Gardiner, Elaine" userId="S::ega1@gcu.ac.uk::c185aaa9-511a-44f3-8eb6-14dd97cbc903" providerId="AD" clId="Web-{ECC60C41-C010-000F-4CE2-97E960CCE309}" dt="2024-12-05T16:27:38.304" v="17"/>
          <ac:graphicFrameMkLst>
            <pc:docMk/>
            <pc:sldMk cId="2328728510" sldId="285"/>
            <ac:graphicFrameMk id="5" creationId="{1AE3FB8C-3847-25BE-E352-BBC74E02F28F}"/>
          </ac:graphicFrameMkLst>
        </pc:graphicFrameChg>
      </pc:sldChg>
      <pc:sldChg chg="modSp">
        <pc:chgData name="Gardiner, Elaine" userId="S::ega1@gcu.ac.uk::c185aaa9-511a-44f3-8eb6-14dd97cbc903" providerId="AD" clId="Web-{ECC60C41-C010-000F-4CE2-97E960CCE309}" dt="2024-12-05T16:31:40.592" v="42"/>
        <pc:sldMkLst>
          <pc:docMk/>
          <pc:sldMk cId="141761785" sldId="310"/>
        </pc:sldMkLst>
        <pc:spChg chg="mod">
          <ac:chgData name="Gardiner, Elaine" userId="S::ega1@gcu.ac.uk::c185aaa9-511a-44f3-8eb6-14dd97cbc903" providerId="AD" clId="Web-{ECC60C41-C010-000F-4CE2-97E960CCE309}" dt="2024-12-05T16:31:40.592" v="42"/>
          <ac:spMkLst>
            <pc:docMk/>
            <pc:sldMk cId="141761785" sldId="310"/>
            <ac:spMk id="5" creationId="{8899241A-DAA8-5D19-C4E2-CF0FDE88F916}"/>
          </ac:spMkLst>
        </pc:spChg>
      </pc:sldChg>
      <pc:sldChg chg="modSp">
        <pc:chgData name="Gardiner, Elaine" userId="S::ega1@gcu.ac.uk::c185aaa9-511a-44f3-8eb6-14dd97cbc903" providerId="AD" clId="Web-{ECC60C41-C010-000F-4CE2-97E960CCE309}" dt="2024-12-05T16:28:19.977" v="24"/>
        <pc:sldMkLst>
          <pc:docMk/>
          <pc:sldMk cId="2971759473" sldId="316"/>
        </pc:sldMkLst>
        <pc:graphicFrameChg chg="mod">
          <ac:chgData name="Gardiner, Elaine" userId="S::ega1@gcu.ac.uk::c185aaa9-511a-44f3-8eb6-14dd97cbc903" providerId="AD" clId="Web-{ECC60C41-C010-000F-4CE2-97E960CCE309}" dt="2024-12-05T16:28:19.977" v="24"/>
          <ac:graphicFrameMkLst>
            <pc:docMk/>
            <pc:sldMk cId="2971759473" sldId="316"/>
            <ac:graphicFrameMk id="39" creationId="{0018D295-D883-EBB1-853A-E456B0CC82D1}"/>
          </ac:graphicFrameMkLst>
        </pc:graphicFrameChg>
      </pc:sldChg>
      <pc:sldChg chg="modSp">
        <pc:chgData name="Gardiner, Elaine" userId="S::ega1@gcu.ac.uk::c185aaa9-511a-44f3-8eb6-14dd97cbc903" providerId="AD" clId="Web-{ECC60C41-C010-000F-4CE2-97E960CCE309}" dt="2024-12-05T16:31:50.561" v="43"/>
        <pc:sldMkLst>
          <pc:docMk/>
          <pc:sldMk cId="2262623098" sldId="318"/>
        </pc:sldMkLst>
        <pc:spChg chg="mod">
          <ac:chgData name="Gardiner, Elaine" userId="S::ega1@gcu.ac.uk::c185aaa9-511a-44f3-8eb6-14dd97cbc903" providerId="AD" clId="Web-{ECC60C41-C010-000F-4CE2-97E960CCE309}" dt="2024-12-05T16:31:50.561" v="43"/>
          <ac:spMkLst>
            <pc:docMk/>
            <pc:sldMk cId="2262623098" sldId="318"/>
            <ac:spMk id="5" creationId="{8899241A-DAA8-5D19-C4E2-CF0FDE88F916}"/>
          </ac:spMkLst>
        </pc:spChg>
        <pc:graphicFrameChg chg="mod">
          <ac:chgData name="Gardiner, Elaine" userId="S::ega1@gcu.ac.uk::c185aaa9-511a-44f3-8eb6-14dd97cbc903" providerId="AD" clId="Web-{ECC60C41-C010-000F-4CE2-97E960CCE309}" dt="2024-12-05T16:27:04.787" v="9"/>
          <ac:graphicFrameMkLst>
            <pc:docMk/>
            <pc:sldMk cId="2262623098" sldId="318"/>
            <ac:graphicFrameMk id="21" creationId="{DE87EBC1-6A07-5D6C-8D3E-37EBB1D11494}"/>
          </ac:graphicFrameMkLst>
        </pc:graphicFrameChg>
        <pc:picChg chg="mod">
          <ac:chgData name="Gardiner, Elaine" userId="S::ega1@gcu.ac.uk::c185aaa9-511a-44f3-8eb6-14dd97cbc903" providerId="AD" clId="Web-{ECC60C41-C010-000F-4CE2-97E960CCE309}" dt="2024-12-05T16:27:00.209" v="8"/>
          <ac:picMkLst>
            <pc:docMk/>
            <pc:sldMk cId="2262623098" sldId="318"/>
            <ac:picMk id="19" creationId="{2BDC57FA-2148-CCDB-48AF-68639B5A8D7A}"/>
          </ac:picMkLst>
        </pc:picChg>
      </pc:sldChg>
      <pc:sldChg chg="modSp">
        <pc:chgData name="Gardiner, Elaine" userId="S::ega1@gcu.ac.uk::c185aaa9-511a-44f3-8eb6-14dd97cbc903" providerId="AD" clId="Web-{ECC60C41-C010-000F-4CE2-97E960CCE309}" dt="2024-12-05T16:27:09.600" v="10"/>
        <pc:sldMkLst>
          <pc:docMk/>
          <pc:sldMk cId="3483574578" sldId="319"/>
        </pc:sldMkLst>
        <pc:picChg chg="mod">
          <ac:chgData name="Gardiner, Elaine" userId="S::ega1@gcu.ac.uk::c185aaa9-511a-44f3-8eb6-14dd97cbc903" providerId="AD" clId="Web-{ECC60C41-C010-000F-4CE2-97E960CCE309}" dt="2024-12-05T16:27:09.600" v="10"/>
          <ac:picMkLst>
            <pc:docMk/>
            <pc:sldMk cId="3483574578" sldId="319"/>
            <ac:picMk id="4" creationId="{A3E55AAC-813E-CBB4-B155-EB4F47EEA737}"/>
          </ac:picMkLst>
        </pc:picChg>
      </pc:sldChg>
      <pc:sldChg chg="modSp">
        <pc:chgData name="Gardiner, Elaine" userId="S::ega1@gcu.ac.uk::c185aaa9-511a-44f3-8eb6-14dd97cbc903" providerId="AD" clId="Web-{ECC60C41-C010-000F-4CE2-97E960CCE309}" dt="2024-12-05T16:27:40.991" v="18"/>
        <pc:sldMkLst>
          <pc:docMk/>
          <pc:sldMk cId="2746798080" sldId="324"/>
        </pc:sldMkLst>
        <pc:graphicFrameChg chg="mod">
          <ac:chgData name="Gardiner, Elaine" userId="S::ega1@gcu.ac.uk::c185aaa9-511a-44f3-8eb6-14dd97cbc903" providerId="AD" clId="Web-{ECC60C41-C010-000F-4CE2-97E960CCE309}" dt="2024-12-05T16:27:40.991" v="18"/>
          <ac:graphicFrameMkLst>
            <pc:docMk/>
            <pc:sldMk cId="2746798080" sldId="324"/>
            <ac:graphicFrameMk id="5" creationId="{F7EF92AE-9417-3173-A43D-00F71774B238}"/>
          </ac:graphicFrameMkLst>
        </pc:graphicFrameChg>
      </pc:sldChg>
      <pc:sldChg chg="modSp">
        <pc:chgData name="Gardiner, Elaine" userId="S::ega1@gcu.ac.uk::c185aaa9-511a-44f3-8eb6-14dd97cbc903" providerId="AD" clId="Web-{ECC60C41-C010-000F-4CE2-97E960CCE309}" dt="2024-12-05T16:27:56.554" v="21"/>
        <pc:sldMkLst>
          <pc:docMk/>
          <pc:sldMk cId="3568332645" sldId="326"/>
        </pc:sldMkLst>
        <pc:graphicFrameChg chg="mod">
          <ac:chgData name="Gardiner, Elaine" userId="S::ega1@gcu.ac.uk::c185aaa9-511a-44f3-8eb6-14dd97cbc903" providerId="AD" clId="Web-{ECC60C41-C010-000F-4CE2-97E960CCE309}" dt="2024-12-05T16:27:56.554" v="21"/>
          <ac:graphicFrameMkLst>
            <pc:docMk/>
            <pc:sldMk cId="3568332645" sldId="326"/>
            <ac:graphicFrameMk id="12" creationId="{6913A2B2-CA0C-028A-4A77-256D28111BE9}"/>
          </ac:graphicFrameMkLst>
        </pc:graphicFrameChg>
      </pc:sldChg>
    </pc:docChg>
  </pc:docChgLst>
  <pc:docChgLst>
    <pc:chgData name="Gardiner, Elaine" userId="c185aaa9-511a-44f3-8eb6-14dd97cbc903" providerId="ADAL" clId="{1BFE833E-10A9-46AE-888B-46DBCC4C446D}"/>
    <pc:docChg chg="custSel modSld modNotesMaster">
      <pc:chgData name="Gardiner, Elaine" userId="c185aaa9-511a-44f3-8eb6-14dd97cbc903" providerId="ADAL" clId="{1BFE833E-10A9-46AE-888B-46DBCC4C446D}" dt="2024-12-05T16:13:33.869" v="1506" actId="403"/>
      <pc:docMkLst>
        <pc:docMk/>
      </pc:docMkLst>
      <pc:sldChg chg="modSp modNotesTx">
        <pc:chgData name="Gardiner, Elaine" userId="c185aaa9-511a-44f3-8eb6-14dd97cbc903" providerId="ADAL" clId="{1BFE833E-10A9-46AE-888B-46DBCC4C446D}" dt="2024-12-05T16:12:00.606" v="1464" actId="403"/>
        <pc:sldMkLst>
          <pc:docMk/>
          <pc:sldMk cId="3576363630" sldId="258"/>
        </pc:sldMkLst>
        <pc:graphicFrameChg chg="mod">
          <ac:chgData name="Gardiner, Elaine" userId="c185aaa9-511a-44f3-8eb6-14dd97cbc903" providerId="ADAL" clId="{1BFE833E-10A9-46AE-888B-46DBCC4C446D}" dt="2024-12-05T15:51:03.070" v="849" actId="20577"/>
          <ac:graphicFrameMkLst>
            <pc:docMk/>
            <pc:sldMk cId="3576363630" sldId="258"/>
            <ac:graphicFrameMk id="27" creationId="{9F0E255E-FED1-6850-F26C-7EE259D94F08}"/>
          </ac:graphicFrameMkLst>
        </pc:graphicFrameChg>
      </pc:sldChg>
      <pc:sldChg chg="modNotesTx">
        <pc:chgData name="Gardiner, Elaine" userId="c185aaa9-511a-44f3-8eb6-14dd97cbc903" providerId="ADAL" clId="{1BFE833E-10A9-46AE-888B-46DBCC4C446D}" dt="2024-12-05T16:12:22.142" v="1473" actId="403"/>
        <pc:sldMkLst>
          <pc:docMk/>
          <pc:sldMk cId="4063595591" sldId="268"/>
        </pc:sldMkLst>
      </pc:sldChg>
      <pc:sldChg chg="modNotesTx">
        <pc:chgData name="Gardiner, Elaine" userId="c185aaa9-511a-44f3-8eb6-14dd97cbc903" providerId="ADAL" clId="{1BFE833E-10A9-46AE-888B-46DBCC4C446D}" dt="2024-12-05T16:11:52.782" v="1461" actId="403"/>
        <pc:sldMkLst>
          <pc:docMk/>
          <pc:sldMk cId="2619980941" sldId="283"/>
        </pc:sldMkLst>
      </pc:sldChg>
      <pc:sldChg chg="modNotesTx">
        <pc:chgData name="Gardiner, Elaine" userId="c185aaa9-511a-44f3-8eb6-14dd97cbc903" providerId="ADAL" clId="{1BFE833E-10A9-46AE-888B-46DBCC4C446D}" dt="2024-12-05T16:13:28.183" v="1503" actId="403"/>
        <pc:sldMkLst>
          <pc:docMk/>
          <pc:sldMk cId="231629758" sldId="284"/>
        </pc:sldMkLst>
      </pc:sldChg>
      <pc:sldChg chg="modNotesTx">
        <pc:chgData name="Gardiner, Elaine" userId="c185aaa9-511a-44f3-8eb6-14dd97cbc903" providerId="ADAL" clId="{1BFE833E-10A9-46AE-888B-46DBCC4C446D}" dt="2024-12-05T16:12:31.541" v="1476" actId="403"/>
        <pc:sldMkLst>
          <pc:docMk/>
          <pc:sldMk cId="2328728510" sldId="285"/>
        </pc:sldMkLst>
      </pc:sldChg>
      <pc:sldChg chg="modNotesTx">
        <pc:chgData name="Gardiner, Elaine" userId="c185aaa9-511a-44f3-8eb6-14dd97cbc903" providerId="ADAL" clId="{1BFE833E-10A9-46AE-888B-46DBCC4C446D}" dt="2024-12-05T16:12:14.846" v="1470" actId="403"/>
        <pc:sldMkLst>
          <pc:docMk/>
          <pc:sldMk cId="2060563444" sldId="295"/>
        </pc:sldMkLst>
      </pc:sldChg>
      <pc:sldChg chg="modNotesTx">
        <pc:chgData name="Gardiner, Elaine" userId="c185aaa9-511a-44f3-8eb6-14dd97cbc903" providerId="ADAL" clId="{1BFE833E-10A9-46AE-888B-46DBCC4C446D}" dt="2024-12-05T16:12:57.517" v="1488" actId="403"/>
        <pc:sldMkLst>
          <pc:docMk/>
          <pc:sldMk cId="1430705228" sldId="296"/>
        </pc:sldMkLst>
      </pc:sldChg>
      <pc:sldChg chg="modNotesTx">
        <pc:chgData name="Gardiner, Elaine" userId="c185aaa9-511a-44f3-8eb6-14dd97cbc903" providerId="ADAL" clId="{1BFE833E-10A9-46AE-888B-46DBCC4C446D}" dt="2024-12-05T16:10:44.429" v="1440" actId="404"/>
        <pc:sldMkLst>
          <pc:docMk/>
          <pc:sldMk cId="3322893068" sldId="307"/>
        </pc:sldMkLst>
      </pc:sldChg>
      <pc:sldChg chg="modNotesTx">
        <pc:chgData name="Gardiner, Elaine" userId="c185aaa9-511a-44f3-8eb6-14dd97cbc903" providerId="ADAL" clId="{1BFE833E-10A9-46AE-888B-46DBCC4C446D}" dt="2024-12-05T16:13:20.994" v="1500" actId="403"/>
        <pc:sldMkLst>
          <pc:docMk/>
          <pc:sldMk cId="1145469818" sldId="308"/>
        </pc:sldMkLst>
      </pc:sldChg>
      <pc:sldChg chg="modSp modNotesTx">
        <pc:chgData name="Gardiner, Elaine" userId="c185aaa9-511a-44f3-8eb6-14dd97cbc903" providerId="ADAL" clId="{1BFE833E-10A9-46AE-888B-46DBCC4C446D}" dt="2024-12-05T16:11:23.159" v="1452" actId="403"/>
        <pc:sldMkLst>
          <pc:docMk/>
          <pc:sldMk cId="141761785" sldId="310"/>
        </pc:sldMkLst>
        <pc:spChg chg="mod">
          <ac:chgData name="Gardiner, Elaine" userId="c185aaa9-511a-44f3-8eb6-14dd97cbc903" providerId="ADAL" clId="{1BFE833E-10A9-46AE-888B-46DBCC4C446D}" dt="2024-12-05T15:42:40.119" v="506" actId="20577"/>
          <ac:spMkLst>
            <pc:docMk/>
            <pc:sldMk cId="141761785" sldId="310"/>
            <ac:spMk id="3" creationId="{BCAB4647-C5FC-BA58-FFB7-9964FDCC46A4}"/>
          </ac:spMkLst>
        </pc:spChg>
      </pc:sldChg>
      <pc:sldChg chg="modNotesTx">
        <pc:chgData name="Gardiner, Elaine" userId="c185aaa9-511a-44f3-8eb6-14dd97cbc903" providerId="ADAL" clId="{1BFE833E-10A9-46AE-888B-46DBCC4C446D}" dt="2024-12-05T16:13:02.790" v="1491" actId="403"/>
        <pc:sldMkLst>
          <pc:docMk/>
          <pc:sldMk cId="1426258869" sldId="312"/>
        </pc:sldMkLst>
      </pc:sldChg>
      <pc:sldChg chg="modNotesTx">
        <pc:chgData name="Gardiner, Elaine" userId="c185aaa9-511a-44f3-8eb6-14dd97cbc903" providerId="ADAL" clId="{1BFE833E-10A9-46AE-888B-46DBCC4C446D}" dt="2024-12-05T16:13:09.789" v="1494" actId="403"/>
        <pc:sldMkLst>
          <pc:docMk/>
          <pc:sldMk cId="17217533" sldId="313"/>
        </pc:sldMkLst>
      </pc:sldChg>
      <pc:sldChg chg="modNotesTx">
        <pc:chgData name="Gardiner, Elaine" userId="c185aaa9-511a-44f3-8eb6-14dd97cbc903" providerId="ADAL" clId="{1BFE833E-10A9-46AE-888B-46DBCC4C446D}" dt="2024-12-05T16:13:15.150" v="1497" actId="403"/>
        <pc:sldMkLst>
          <pc:docMk/>
          <pc:sldMk cId="2444821331" sldId="314"/>
        </pc:sldMkLst>
      </pc:sldChg>
      <pc:sldChg chg="modNotesTx">
        <pc:chgData name="Gardiner, Elaine" userId="c185aaa9-511a-44f3-8eb6-14dd97cbc903" providerId="ADAL" clId="{1BFE833E-10A9-46AE-888B-46DBCC4C446D}" dt="2024-12-05T16:10:53.351" v="1443" actId="403"/>
        <pc:sldMkLst>
          <pc:docMk/>
          <pc:sldMk cId="2659169265" sldId="315"/>
        </pc:sldMkLst>
      </pc:sldChg>
      <pc:sldChg chg="modNotesTx">
        <pc:chgData name="Gardiner, Elaine" userId="c185aaa9-511a-44f3-8eb6-14dd97cbc903" providerId="ADAL" clId="{1BFE833E-10A9-46AE-888B-46DBCC4C446D}" dt="2024-12-05T16:11:02.255" v="1448" actId="403"/>
        <pc:sldMkLst>
          <pc:docMk/>
          <pc:sldMk cId="2971759473" sldId="316"/>
        </pc:sldMkLst>
      </pc:sldChg>
      <pc:sldChg chg="modNotesTx">
        <pc:chgData name="Gardiner, Elaine" userId="c185aaa9-511a-44f3-8eb6-14dd97cbc903" providerId="ADAL" clId="{1BFE833E-10A9-46AE-888B-46DBCC4C446D}" dt="2024-12-05T16:11:13.151" v="1449" actId="255"/>
        <pc:sldMkLst>
          <pc:docMk/>
          <pc:sldMk cId="1922331905" sldId="317"/>
        </pc:sldMkLst>
      </pc:sldChg>
      <pc:sldChg chg="modNotesTx">
        <pc:chgData name="Gardiner, Elaine" userId="c185aaa9-511a-44f3-8eb6-14dd97cbc903" providerId="ADAL" clId="{1BFE833E-10A9-46AE-888B-46DBCC4C446D}" dt="2024-12-05T16:11:30.214" v="1455" actId="403"/>
        <pc:sldMkLst>
          <pc:docMk/>
          <pc:sldMk cId="2262623098" sldId="318"/>
        </pc:sldMkLst>
      </pc:sldChg>
      <pc:sldChg chg="modNotesTx">
        <pc:chgData name="Gardiner, Elaine" userId="c185aaa9-511a-44f3-8eb6-14dd97cbc903" providerId="ADAL" clId="{1BFE833E-10A9-46AE-888B-46DBCC4C446D}" dt="2024-12-05T16:11:36.542" v="1458" actId="403"/>
        <pc:sldMkLst>
          <pc:docMk/>
          <pc:sldMk cId="3483574578" sldId="319"/>
        </pc:sldMkLst>
      </pc:sldChg>
      <pc:sldChg chg="modNotesTx">
        <pc:chgData name="Gardiner, Elaine" userId="c185aaa9-511a-44f3-8eb6-14dd97cbc903" providerId="ADAL" clId="{1BFE833E-10A9-46AE-888B-46DBCC4C446D}" dt="2024-12-05T16:12:09.773" v="1467" actId="403"/>
        <pc:sldMkLst>
          <pc:docMk/>
          <pc:sldMk cId="704911200" sldId="322"/>
        </pc:sldMkLst>
      </pc:sldChg>
      <pc:sldChg chg="modSp modNotesTx">
        <pc:chgData name="Gardiner, Elaine" userId="c185aaa9-511a-44f3-8eb6-14dd97cbc903" providerId="ADAL" clId="{1BFE833E-10A9-46AE-888B-46DBCC4C446D}" dt="2024-12-05T16:12:37.262" v="1479" actId="403"/>
        <pc:sldMkLst>
          <pc:docMk/>
          <pc:sldMk cId="3551136973" sldId="323"/>
        </pc:sldMkLst>
        <pc:spChg chg="mod">
          <ac:chgData name="Gardiner, Elaine" userId="c185aaa9-511a-44f3-8eb6-14dd97cbc903" providerId="ADAL" clId="{1BFE833E-10A9-46AE-888B-46DBCC4C446D}" dt="2024-12-05T15:56:25.970" v="1196" actId="207"/>
          <ac:spMkLst>
            <pc:docMk/>
            <pc:sldMk cId="3551136973" sldId="323"/>
            <ac:spMk id="3" creationId="{12EE5569-0032-D8CD-D011-7465F94DD89A}"/>
          </ac:spMkLst>
        </pc:spChg>
      </pc:sldChg>
      <pc:sldChg chg="modNotesTx">
        <pc:chgData name="Gardiner, Elaine" userId="c185aaa9-511a-44f3-8eb6-14dd97cbc903" providerId="ADAL" clId="{1BFE833E-10A9-46AE-888B-46DBCC4C446D}" dt="2024-12-05T16:12:46.933" v="1482" actId="403"/>
        <pc:sldMkLst>
          <pc:docMk/>
          <pc:sldMk cId="2746798080" sldId="324"/>
        </pc:sldMkLst>
      </pc:sldChg>
      <pc:sldChg chg="modNotesTx">
        <pc:chgData name="Gardiner, Elaine" userId="c185aaa9-511a-44f3-8eb6-14dd97cbc903" providerId="ADAL" clId="{1BFE833E-10A9-46AE-888B-46DBCC4C446D}" dt="2024-12-05T16:12:52.174" v="1485" actId="403"/>
        <pc:sldMkLst>
          <pc:docMk/>
          <pc:sldMk cId="3568332645" sldId="326"/>
        </pc:sldMkLst>
      </pc:sldChg>
      <pc:sldChg chg="modNotesTx">
        <pc:chgData name="Gardiner, Elaine" userId="c185aaa9-511a-44f3-8eb6-14dd97cbc903" providerId="ADAL" clId="{1BFE833E-10A9-46AE-888B-46DBCC4C446D}" dt="2024-12-05T16:13:33.869" v="1506" actId="403"/>
        <pc:sldMkLst>
          <pc:docMk/>
          <pc:sldMk cId="2913851148" sldId="327"/>
        </pc:sldMkLst>
      </pc:sld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7.xml.rels><?xml version="1.0" encoding="UTF-8" standalone="yes"?>
<Relationships xmlns="http://schemas.openxmlformats.org/package/2006/relationships"><Relationship Id="rId2" Type="http://schemas.openxmlformats.org/officeDocument/2006/relationships/hyperlink" Target="https://www.nicor.org.uk/wp-content/uploads/2023/06/10633-NICOR-Annual-Summary_Reports_NCHDA_domain_Report_v7.pdf" TargetMode="External"/><Relationship Id="rId1" Type="http://schemas.openxmlformats.org/officeDocument/2006/relationships/hyperlink" Target="http://www.gov.uk/official-documents"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7.xml.rels><?xml version="1.0" encoding="UTF-8" standalone="yes"?>
<Relationships xmlns="http://schemas.openxmlformats.org/package/2006/relationships"><Relationship Id="rId2" Type="http://schemas.openxmlformats.org/officeDocument/2006/relationships/hyperlink" Target="http://www.gov.uk/official-documents" TargetMode="External"/><Relationship Id="rId1" Type="http://schemas.openxmlformats.org/officeDocument/2006/relationships/hyperlink" Target="https://www.nicor.org.uk/wp-content/uploads/2023/06/10633-NICOR-Annual-Summary_Reports_NCHDA_domain_Report_v7.pdf"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ECF868-52DF-4CE6-BF27-4AD9EAA19D57}"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E17C0E77-277F-47C0-A2D7-5E04618C04E5}">
      <dgm:prSet phldr="0"/>
      <dgm:spPr/>
      <dgm:t>
        <a:bodyPr/>
        <a:lstStyle/>
        <a:p>
          <a:pPr rtl="0"/>
          <a:r>
            <a:rPr lang="en-GB" dirty="0">
              <a:latin typeface="Calibri Light" panose="020F0302020204030204"/>
            </a:rPr>
            <a:t>Inefficient processes</a:t>
          </a:r>
        </a:p>
      </dgm:t>
    </dgm:pt>
    <dgm:pt modelId="{4653ECEE-CE0E-43E2-9956-471BA69BB2B7}" type="parTrans" cxnId="{39D96147-8C5E-4109-B61F-DBFF1F8BC534}">
      <dgm:prSet/>
      <dgm:spPr/>
      <dgm:t>
        <a:bodyPr/>
        <a:lstStyle/>
        <a:p>
          <a:endParaRPr lang="en-US"/>
        </a:p>
      </dgm:t>
    </dgm:pt>
    <dgm:pt modelId="{74835AE3-93F2-4CAF-BACF-B555ED145986}" type="sibTrans" cxnId="{39D96147-8C5E-4109-B61F-DBFF1F8BC534}">
      <dgm:prSet/>
      <dgm:spPr/>
      <dgm:t>
        <a:bodyPr/>
        <a:lstStyle/>
        <a:p>
          <a:endParaRPr lang="en-US"/>
        </a:p>
      </dgm:t>
    </dgm:pt>
    <dgm:pt modelId="{806620D4-5757-4DFA-96A0-E73BD6F00235}">
      <dgm:prSet phldr="0"/>
      <dgm:spPr/>
      <dgm:t>
        <a:bodyPr/>
        <a:lstStyle/>
        <a:p>
          <a:pPr rtl="0"/>
          <a:r>
            <a:rPr lang="en-GB" dirty="0">
              <a:latin typeface="Calibri Light" panose="020F0302020204030204"/>
            </a:rPr>
            <a:t>Knowledge and skills</a:t>
          </a:r>
          <a:endParaRPr lang="en-GB" dirty="0"/>
        </a:p>
      </dgm:t>
    </dgm:pt>
    <dgm:pt modelId="{753A1223-6ADD-4F81-A214-D429E534A267}" type="parTrans" cxnId="{D7E224A4-C9A1-4A89-BD20-3B23F622D0E2}">
      <dgm:prSet/>
      <dgm:spPr/>
      <dgm:t>
        <a:bodyPr/>
        <a:lstStyle/>
        <a:p>
          <a:endParaRPr lang="en-GB"/>
        </a:p>
      </dgm:t>
    </dgm:pt>
    <dgm:pt modelId="{5C6E4BC9-164A-4C62-8ED5-550F1A43C85D}" type="sibTrans" cxnId="{D7E224A4-C9A1-4A89-BD20-3B23F622D0E2}">
      <dgm:prSet/>
      <dgm:spPr/>
      <dgm:t>
        <a:bodyPr/>
        <a:lstStyle/>
        <a:p>
          <a:endParaRPr lang="en-US"/>
        </a:p>
      </dgm:t>
    </dgm:pt>
    <dgm:pt modelId="{B910DE14-4B59-40D8-8FE3-71E66D195DAA}">
      <dgm:prSet phldr="0"/>
      <dgm:spPr/>
      <dgm:t>
        <a:bodyPr/>
        <a:lstStyle/>
        <a:p>
          <a:pPr rtl="0"/>
          <a:r>
            <a:rPr lang="en-GB" dirty="0">
              <a:latin typeface="Calibri Light" panose="020F0302020204030204"/>
            </a:rPr>
            <a:t>Time constraints</a:t>
          </a:r>
        </a:p>
      </dgm:t>
    </dgm:pt>
    <dgm:pt modelId="{58E5A1B1-943C-4A1C-B863-FFEAE042935F}" type="parTrans" cxnId="{95BB95B3-B933-4B01-B436-1C12BD03D5FC}">
      <dgm:prSet/>
      <dgm:spPr/>
      <dgm:t>
        <a:bodyPr/>
        <a:lstStyle/>
        <a:p>
          <a:endParaRPr lang="en-GB"/>
        </a:p>
      </dgm:t>
    </dgm:pt>
    <dgm:pt modelId="{E2BD7B49-7B42-4BB4-B0D2-69409FDA0DBC}" type="sibTrans" cxnId="{95BB95B3-B933-4B01-B436-1C12BD03D5FC}">
      <dgm:prSet/>
      <dgm:spPr/>
      <dgm:t>
        <a:bodyPr/>
        <a:lstStyle/>
        <a:p>
          <a:endParaRPr lang="en-US"/>
        </a:p>
      </dgm:t>
    </dgm:pt>
    <dgm:pt modelId="{729867D1-6E20-49C9-8DAF-0C55DDA2C74F}">
      <dgm:prSet phldr="0"/>
      <dgm:spPr/>
      <dgm:t>
        <a:bodyPr/>
        <a:lstStyle/>
        <a:p>
          <a:pPr rtl="0"/>
          <a:r>
            <a:rPr lang="en-GB" dirty="0">
              <a:latin typeface="Calibri Light" panose="020F0302020204030204"/>
            </a:rPr>
            <a:t>Resource shortages</a:t>
          </a:r>
        </a:p>
      </dgm:t>
    </dgm:pt>
    <dgm:pt modelId="{E0E99556-AC8D-4F14-8B75-2EC031B0B522}" type="parTrans" cxnId="{02064EAD-C75C-42F2-B58D-359866928094}">
      <dgm:prSet/>
      <dgm:spPr/>
      <dgm:t>
        <a:bodyPr/>
        <a:lstStyle/>
        <a:p>
          <a:endParaRPr lang="en-GB"/>
        </a:p>
      </dgm:t>
    </dgm:pt>
    <dgm:pt modelId="{76A2621E-0049-456B-B60B-6DF83E4BFAE7}" type="sibTrans" cxnId="{02064EAD-C75C-42F2-B58D-359866928094}">
      <dgm:prSet/>
      <dgm:spPr/>
      <dgm:t>
        <a:bodyPr/>
        <a:lstStyle/>
        <a:p>
          <a:endParaRPr lang="en-US"/>
        </a:p>
      </dgm:t>
    </dgm:pt>
    <dgm:pt modelId="{FCB341D2-590A-4FCC-B016-2415C7B29FA0}">
      <dgm:prSet phldr="0"/>
      <dgm:spPr/>
      <dgm:t>
        <a:bodyPr/>
        <a:lstStyle/>
        <a:p>
          <a:pPr rtl="0"/>
          <a:r>
            <a:rPr lang="en-GB">
              <a:latin typeface="Calibri Light" panose="020F0302020204030204"/>
            </a:rPr>
            <a:t>Task receptiveness</a:t>
          </a:r>
        </a:p>
      </dgm:t>
    </dgm:pt>
    <dgm:pt modelId="{0B4BB75C-FC24-4603-9317-C76F327557D9}" type="parTrans" cxnId="{8ABC4E46-AD95-4A3A-9B4F-C3E51D50D275}">
      <dgm:prSet/>
      <dgm:spPr/>
      <dgm:t>
        <a:bodyPr/>
        <a:lstStyle/>
        <a:p>
          <a:endParaRPr lang="en-GB"/>
        </a:p>
      </dgm:t>
    </dgm:pt>
    <dgm:pt modelId="{7776C20C-B0F2-493A-AEBD-E413DF2739E2}" type="sibTrans" cxnId="{8ABC4E46-AD95-4A3A-9B4F-C3E51D50D275}">
      <dgm:prSet/>
      <dgm:spPr/>
      <dgm:t>
        <a:bodyPr/>
        <a:lstStyle/>
        <a:p>
          <a:endParaRPr lang="en-US"/>
        </a:p>
      </dgm:t>
    </dgm:pt>
    <dgm:pt modelId="{6F95B70F-1F5A-47D1-9DF1-C8A61D81CE07}">
      <dgm:prSet phldr="0"/>
      <dgm:spPr/>
      <dgm:t>
        <a:bodyPr/>
        <a:lstStyle/>
        <a:p>
          <a:r>
            <a:rPr lang="en-GB">
              <a:latin typeface="Calibri Light" panose="020F0302020204030204"/>
            </a:rPr>
            <a:t>Fatigue</a:t>
          </a:r>
        </a:p>
      </dgm:t>
    </dgm:pt>
    <dgm:pt modelId="{9C5B79E1-D5EF-4EAB-92EE-2F3FC7AB8194}" type="parTrans" cxnId="{24D73D47-F906-4FF4-A546-56EABF71904E}">
      <dgm:prSet/>
      <dgm:spPr/>
      <dgm:t>
        <a:bodyPr/>
        <a:lstStyle/>
        <a:p>
          <a:endParaRPr lang="en-GB"/>
        </a:p>
      </dgm:t>
    </dgm:pt>
    <dgm:pt modelId="{2F1D81D7-805F-4B38-9F3C-4EBB62F057E6}" type="sibTrans" cxnId="{24D73D47-F906-4FF4-A546-56EABF71904E}">
      <dgm:prSet/>
      <dgm:spPr/>
      <dgm:t>
        <a:bodyPr/>
        <a:lstStyle/>
        <a:p>
          <a:endParaRPr lang="en-US"/>
        </a:p>
      </dgm:t>
    </dgm:pt>
    <dgm:pt modelId="{22C8004D-A06F-4118-9855-56F8A993A8BD}">
      <dgm:prSet phldr="0"/>
      <dgm:spPr/>
      <dgm:t>
        <a:bodyPr/>
        <a:lstStyle/>
        <a:p>
          <a:r>
            <a:rPr lang="en-GB">
              <a:latin typeface="Calibri Light" panose="020F0302020204030204"/>
            </a:rPr>
            <a:t>Stress</a:t>
          </a:r>
        </a:p>
      </dgm:t>
    </dgm:pt>
    <dgm:pt modelId="{C2CEA0A8-2E22-4343-9E6D-E5BB829A34A5}" type="parTrans" cxnId="{7E9B5303-D980-4471-B080-038D8B54F45C}">
      <dgm:prSet/>
      <dgm:spPr/>
      <dgm:t>
        <a:bodyPr/>
        <a:lstStyle/>
        <a:p>
          <a:endParaRPr lang="en-GB"/>
        </a:p>
      </dgm:t>
    </dgm:pt>
    <dgm:pt modelId="{1AB63280-7CD0-475D-9E3C-81BC43EFBCE3}" type="sibTrans" cxnId="{7E9B5303-D980-4471-B080-038D8B54F45C}">
      <dgm:prSet/>
      <dgm:spPr/>
      <dgm:t>
        <a:bodyPr/>
        <a:lstStyle/>
        <a:p>
          <a:endParaRPr lang="en-US"/>
        </a:p>
      </dgm:t>
    </dgm:pt>
    <dgm:pt modelId="{2B6D04B0-9C5B-4159-87BF-29E49AEF438C}">
      <dgm:prSet phldr="0"/>
      <dgm:spPr/>
      <dgm:t>
        <a:bodyPr/>
        <a:lstStyle/>
        <a:p>
          <a:pPr rtl="0"/>
          <a:r>
            <a:rPr lang="en-GB">
              <a:latin typeface="Calibri Light" panose="020F0302020204030204"/>
            </a:rPr>
            <a:t>Lighting </a:t>
          </a:r>
        </a:p>
      </dgm:t>
    </dgm:pt>
    <dgm:pt modelId="{419AD80E-13D4-4F2A-B882-1F464E3BDE93}" type="parTrans" cxnId="{1EE610EB-E6DB-4A6F-B0AF-5302660AC99C}">
      <dgm:prSet/>
      <dgm:spPr/>
      <dgm:t>
        <a:bodyPr/>
        <a:lstStyle/>
        <a:p>
          <a:endParaRPr lang="en-GB"/>
        </a:p>
      </dgm:t>
    </dgm:pt>
    <dgm:pt modelId="{C2563CDC-8EE3-4E38-9695-337DE403CC18}" type="sibTrans" cxnId="{1EE610EB-E6DB-4A6F-B0AF-5302660AC99C}">
      <dgm:prSet/>
      <dgm:spPr/>
      <dgm:t>
        <a:bodyPr/>
        <a:lstStyle/>
        <a:p>
          <a:endParaRPr lang="en-US"/>
        </a:p>
      </dgm:t>
    </dgm:pt>
    <dgm:pt modelId="{ED1E67F3-5AC6-42DF-ADAC-794CDD8E3095}">
      <dgm:prSet phldr="0"/>
      <dgm:spPr/>
      <dgm:t>
        <a:bodyPr/>
        <a:lstStyle/>
        <a:p>
          <a:pPr rtl="0"/>
          <a:r>
            <a:rPr lang="en-GB">
              <a:latin typeface="Calibri Light" panose="020F0302020204030204"/>
            </a:rPr>
            <a:t>Patient body habitus</a:t>
          </a:r>
        </a:p>
      </dgm:t>
    </dgm:pt>
    <dgm:pt modelId="{47C606BE-8212-4C4C-980D-C84B43E4A2F3}" type="parTrans" cxnId="{6DFCA4CE-994D-499F-A63A-214CCC1140CB}">
      <dgm:prSet/>
      <dgm:spPr/>
      <dgm:t>
        <a:bodyPr/>
        <a:lstStyle/>
        <a:p>
          <a:endParaRPr lang="en-GB"/>
        </a:p>
      </dgm:t>
    </dgm:pt>
    <dgm:pt modelId="{87123FFD-070B-4CE6-BEC4-44B7E486808B}" type="sibTrans" cxnId="{6DFCA4CE-994D-499F-A63A-214CCC1140CB}">
      <dgm:prSet/>
      <dgm:spPr/>
      <dgm:t>
        <a:bodyPr/>
        <a:lstStyle/>
        <a:p>
          <a:endParaRPr lang="en-US"/>
        </a:p>
      </dgm:t>
    </dgm:pt>
    <dgm:pt modelId="{2E9307DF-6DE0-4A6F-A9A5-A73F3AF0BE40}">
      <dgm:prSet phldr="0"/>
      <dgm:spPr/>
      <dgm:t>
        <a:bodyPr/>
        <a:lstStyle/>
        <a:p>
          <a:pPr rtl="0"/>
          <a:r>
            <a:rPr lang="en-GB" err="1">
              <a:latin typeface="Calibri Light" panose="020F0302020204030204"/>
            </a:rPr>
            <a:t>Fetal</a:t>
          </a:r>
          <a:r>
            <a:rPr lang="en-GB">
              <a:latin typeface="Calibri Light" panose="020F0302020204030204"/>
            </a:rPr>
            <a:t> position</a:t>
          </a:r>
        </a:p>
      </dgm:t>
    </dgm:pt>
    <dgm:pt modelId="{1B62C58C-D5AD-4713-B482-D4663FC1B221}" type="parTrans" cxnId="{B2CCD35C-62A2-404C-9EC2-0679B4CEF660}">
      <dgm:prSet/>
      <dgm:spPr/>
      <dgm:t>
        <a:bodyPr/>
        <a:lstStyle/>
        <a:p>
          <a:endParaRPr lang="en-GB"/>
        </a:p>
      </dgm:t>
    </dgm:pt>
    <dgm:pt modelId="{4076DE85-FA93-4626-887C-0F5782389177}" type="sibTrans" cxnId="{B2CCD35C-62A2-404C-9EC2-0679B4CEF660}">
      <dgm:prSet/>
      <dgm:spPr/>
      <dgm:t>
        <a:bodyPr/>
        <a:lstStyle/>
        <a:p>
          <a:endParaRPr lang="en-US"/>
        </a:p>
      </dgm:t>
    </dgm:pt>
    <dgm:pt modelId="{A2C94323-FDAE-42EE-BF8A-5C7D8D999E02}">
      <dgm:prSet phldr="0"/>
      <dgm:spPr/>
      <dgm:t>
        <a:bodyPr/>
        <a:lstStyle/>
        <a:p>
          <a:pPr rtl="0"/>
          <a:r>
            <a:rPr lang="en-GB">
              <a:latin typeface="Calibri Light" panose="020F0302020204030204"/>
            </a:rPr>
            <a:t>Equipment </a:t>
          </a:r>
          <a:r>
            <a:rPr lang="en-GB" dirty="0">
              <a:latin typeface="Calibri Light" panose="020F0302020204030204"/>
            </a:rPr>
            <a:t>failures</a:t>
          </a:r>
          <a:endParaRPr lang="en-GB" dirty="0"/>
        </a:p>
      </dgm:t>
    </dgm:pt>
    <dgm:pt modelId="{31035A34-8C27-46EC-A568-2091C5380669}" type="parTrans" cxnId="{950A3F7D-3122-4513-BF76-6B76B1299828}">
      <dgm:prSet/>
      <dgm:spPr/>
      <dgm:t>
        <a:bodyPr/>
        <a:lstStyle/>
        <a:p>
          <a:endParaRPr lang="en-GB"/>
        </a:p>
      </dgm:t>
    </dgm:pt>
    <dgm:pt modelId="{F8B198BA-CCB4-46CC-90CD-6E5D8C7F54D7}" type="sibTrans" cxnId="{950A3F7D-3122-4513-BF76-6B76B1299828}">
      <dgm:prSet/>
      <dgm:spPr/>
      <dgm:t>
        <a:bodyPr/>
        <a:lstStyle/>
        <a:p>
          <a:endParaRPr lang="en-GB"/>
        </a:p>
      </dgm:t>
    </dgm:pt>
    <dgm:pt modelId="{E9FABC65-1D05-4B29-8976-F98E815E8880}">
      <dgm:prSet phldr="0"/>
      <dgm:spPr/>
      <dgm:t>
        <a:bodyPr/>
        <a:lstStyle/>
        <a:p>
          <a:pPr rtl="0"/>
          <a:r>
            <a:rPr lang="en-GB">
              <a:latin typeface="Calibri Light" panose="020F0302020204030204"/>
            </a:rPr>
            <a:t>Training</a:t>
          </a:r>
          <a:endParaRPr lang="en-GB" dirty="0">
            <a:latin typeface="Calibri Light" panose="020F0302020204030204"/>
          </a:endParaRPr>
        </a:p>
      </dgm:t>
    </dgm:pt>
    <dgm:pt modelId="{D5CF787D-15D9-4E7E-A913-E5EFFA6CCD86}" type="parTrans" cxnId="{8E2D3A7D-D4C0-4680-89D7-12B4FD6616A6}">
      <dgm:prSet/>
      <dgm:spPr/>
    </dgm:pt>
    <dgm:pt modelId="{302DEEC5-34AD-4ED2-919B-2791FFDD5D8C}" type="sibTrans" cxnId="{8E2D3A7D-D4C0-4680-89D7-12B4FD6616A6}">
      <dgm:prSet/>
      <dgm:spPr/>
    </dgm:pt>
    <dgm:pt modelId="{7B2B9D03-6EBB-472E-A355-ED243977076B}" type="pres">
      <dgm:prSet presAssocID="{9DECF868-52DF-4CE6-BF27-4AD9EAA19D57}" presName="diagram" presStyleCnt="0">
        <dgm:presLayoutVars>
          <dgm:dir/>
          <dgm:resizeHandles val="exact"/>
        </dgm:presLayoutVars>
      </dgm:prSet>
      <dgm:spPr/>
    </dgm:pt>
    <dgm:pt modelId="{0A162255-C42E-4B1B-A11D-95B11D7EB09C}" type="pres">
      <dgm:prSet presAssocID="{E17C0E77-277F-47C0-A2D7-5E04618C04E5}" presName="node" presStyleLbl="node1" presStyleIdx="0" presStyleCnt="12">
        <dgm:presLayoutVars>
          <dgm:bulletEnabled val="1"/>
        </dgm:presLayoutVars>
      </dgm:prSet>
      <dgm:spPr/>
    </dgm:pt>
    <dgm:pt modelId="{8260D278-8CB0-4BAC-8152-5CB68578ED45}" type="pres">
      <dgm:prSet presAssocID="{74835AE3-93F2-4CAF-BACF-B555ED145986}" presName="sibTrans" presStyleCnt="0"/>
      <dgm:spPr/>
    </dgm:pt>
    <dgm:pt modelId="{7901FD81-E339-4651-B29F-DB3271FD21D5}" type="pres">
      <dgm:prSet presAssocID="{806620D4-5757-4DFA-96A0-E73BD6F00235}" presName="node" presStyleLbl="node1" presStyleIdx="1" presStyleCnt="12">
        <dgm:presLayoutVars>
          <dgm:bulletEnabled val="1"/>
        </dgm:presLayoutVars>
      </dgm:prSet>
      <dgm:spPr/>
    </dgm:pt>
    <dgm:pt modelId="{B7FC5A15-E1B2-46B1-8122-D91CF55F536E}" type="pres">
      <dgm:prSet presAssocID="{5C6E4BC9-164A-4C62-8ED5-550F1A43C85D}" presName="sibTrans" presStyleCnt="0"/>
      <dgm:spPr/>
    </dgm:pt>
    <dgm:pt modelId="{08CD6FFC-CF5B-4A74-B29D-E9D491AD0287}" type="pres">
      <dgm:prSet presAssocID="{A2C94323-FDAE-42EE-BF8A-5C7D8D999E02}" presName="node" presStyleLbl="node1" presStyleIdx="2" presStyleCnt="12">
        <dgm:presLayoutVars>
          <dgm:bulletEnabled val="1"/>
        </dgm:presLayoutVars>
      </dgm:prSet>
      <dgm:spPr/>
    </dgm:pt>
    <dgm:pt modelId="{A9889DD1-F5F4-43CF-9AFA-5A7F89CDE6F8}" type="pres">
      <dgm:prSet presAssocID="{F8B198BA-CCB4-46CC-90CD-6E5D8C7F54D7}" presName="sibTrans" presStyleCnt="0"/>
      <dgm:spPr/>
    </dgm:pt>
    <dgm:pt modelId="{75382D81-F310-4FF3-8B57-77DC8873B769}" type="pres">
      <dgm:prSet presAssocID="{B910DE14-4B59-40D8-8FE3-71E66D195DAA}" presName="node" presStyleLbl="node1" presStyleIdx="3" presStyleCnt="12">
        <dgm:presLayoutVars>
          <dgm:bulletEnabled val="1"/>
        </dgm:presLayoutVars>
      </dgm:prSet>
      <dgm:spPr/>
    </dgm:pt>
    <dgm:pt modelId="{90703093-FCCB-4306-AC91-DA95E356D469}" type="pres">
      <dgm:prSet presAssocID="{E2BD7B49-7B42-4BB4-B0D2-69409FDA0DBC}" presName="sibTrans" presStyleCnt="0"/>
      <dgm:spPr/>
    </dgm:pt>
    <dgm:pt modelId="{690F9862-1F96-4C9E-BD3E-BADBB36A6692}" type="pres">
      <dgm:prSet presAssocID="{E9FABC65-1D05-4B29-8976-F98E815E8880}" presName="node" presStyleLbl="node1" presStyleIdx="4" presStyleCnt="12">
        <dgm:presLayoutVars>
          <dgm:bulletEnabled val="1"/>
        </dgm:presLayoutVars>
      </dgm:prSet>
      <dgm:spPr/>
    </dgm:pt>
    <dgm:pt modelId="{48757432-835E-4C0A-9DFE-8B32736648FF}" type="pres">
      <dgm:prSet presAssocID="{302DEEC5-34AD-4ED2-919B-2791FFDD5D8C}" presName="sibTrans" presStyleCnt="0"/>
      <dgm:spPr/>
    </dgm:pt>
    <dgm:pt modelId="{93C43550-AA60-4957-9A69-015802E3711E}" type="pres">
      <dgm:prSet presAssocID="{729867D1-6E20-49C9-8DAF-0C55DDA2C74F}" presName="node" presStyleLbl="node1" presStyleIdx="5" presStyleCnt="12">
        <dgm:presLayoutVars>
          <dgm:bulletEnabled val="1"/>
        </dgm:presLayoutVars>
      </dgm:prSet>
      <dgm:spPr/>
    </dgm:pt>
    <dgm:pt modelId="{9EFDFE1C-ED1A-46F2-83A9-CD8002BEA16B}" type="pres">
      <dgm:prSet presAssocID="{76A2621E-0049-456B-B60B-6DF83E4BFAE7}" presName="sibTrans" presStyleCnt="0"/>
      <dgm:spPr/>
    </dgm:pt>
    <dgm:pt modelId="{FFF6B988-4BD1-4C21-9571-2398D0D6D2DE}" type="pres">
      <dgm:prSet presAssocID="{FCB341D2-590A-4FCC-B016-2415C7B29FA0}" presName="node" presStyleLbl="node1" presStyleIdx="6" presStyleCnt="12">
        <dgm:presLayoutVars>
          <dgm:bulletEnabled val="1"/>
        </dgm:presLayoutVars>
      </dgm:prSet>
      <dgm:spPr/>
    </dgm:pt>
    <dgm:pt modelId="{B01B612B-41EF-421C-9453-B4433E3B39F2}" type="pres">
      <dgm:prSet presAssocID="{7776C20C-B0F2-493A-AEBD-E413DF2739E2}" presName="sibTrans" presStyleCnt="0"/>
      <dgm:spPr/>
    </dgm:pt>
    <dgm:pt modelId="{45C93FC0-2BB6-4417-8A9F-33B19983A31C}" type="pres">
      <dgm:prSet presAssocID="{6F95B70F-1F5A-47D1-9DF1-C8A61D81CE07}" presName="node" presStyleLbl="node1" presStyleIdx="7" presStyleCnt="12">
        <dgm:presLayoutVars>
          <dgm:bulletEnabled val="1"/>
        </dgm:presLayoutVars>
      </dgm:prSet>
      <dgm:spPr/>
    </dgm:pt>
    <dgm:pt modelId="{94C5B09D-DB7A-43A1-9668-52CEC8FABA7C}" type="pres">
      <dgm:prSet presAssocID="{2F1D81D7-805F-4B38-9F3C-4EBB62F057E6}" presName="sibTrans" presStyleCnt="0"/>
      <dgm:spPr/>
    </dgm:pt>
    <dgm:pt modelId="{694F13DA-DD44-4020-915F-177EA45D6327}" type="pres">
      <dgm:prSet presAssocID="{22C8004D-A06F-4118-9855-56F8A993A8BD}" presName="node" presStyleLbl="node1" presStyleIdx="8" presStyleCnt="12">
        <dgm:presLayoutVars>
          <dgm:bulletEnabled val="1"/>
        </dgm:presLayoutVars>
      </dgm:prSet>
      <dgm:spPr/>
    </dgm:pt>
    <dgm:pt modelId="{91A91343-8AC0-480B-B7DD-4714829AC754}" type="pres">
      <dgm:prSet presAssocID="{1AB63280-7CD0-475D-9E3C-81BC43EFBCE3}" presName="sibTrans" presStyleCnt="0"/>
      <dgm:spPr/>
    </dgm:pt>
    <dgm:pt modelId="{84929FBE-7736-4DBE-9B66-F5C01F1240F3}" type="pres">
      <dgm:prSet presAssocID="{2B6D04B0-9C5B-4159-87BF-29E49AEF438C}" presName="node" presStyleLbl="node1" presStyleIdx="9" presStyleCnt="12">
        <dgm:presLayoutVars>
          <dgm:bulletEnabled val="1"/>
        </dgm:presLayoutVars>
      </dgm:prSet>
      <dgm:spPr/>
    </dgm:pt>
    <dgm:pt modelId="{B6651EE0-8C78-42F6-9762-9DC0C4396993}" type="pres">
      <dgm:prSet presAssocID="{C2563CDC-8EE3-4E38-9695-337DE403CC18}" presName="sibTrans" presStyleCnt="0"/>
      <dgm:spPr/>
    </dgm:pt>
    <dgm:pt modelId="{9CFE27B6-F35A-4025-BEE1-4E3E10497D49}" type="pres">
      <dgm:prSet presAssocID="{ED1E67F3-5AC6-42DF-ADAC-794CDD8E3095}" presName="node" presStyleLbl="node1" presStyleIdx="10" presStyleCnt="12">
        <dgm:presLayoutVars>
          <dgm:bulletEnabled val="1"/>
        </dgm:presLayoutVars>
      </dgm:prSet>
      <dgm:spPr/>
    </dgm:pt>
    <dgm:pt modelId="{089CA777-C8E5-4F4C-B9E6-068F0469ED81}" type="pres">
      <dgm:prSet presAssocID="{87123FFD-070B-4CE6-BEC4-44B7E486808B}" presName="sibTrans" presStyleCnt="0"/>
      <dgm:spPr/>
    </dgm:pt>
    <dgm:pt modelId="{5A19D099-B3F9-46A0-A71D-F224CB19756D}" type="pres">
      <dgm:prSet presAssocID="{2E9307DF-6DE0-4A6F-A9A5-A73F3AF0BE40}" presName="node" presStyleLbl="node1" presStyleIdx="11" presStyleCnt="12">
        <dgm:presLayoutVars>
          <dgm:bulletEnabled val="1"/>
        </dgm:presLayoutVars>
      </dgm:prSet>
      <dgm:spPr/>
    </dgm:pt>
  </dgm:ptLst>
  <dgm:cxnLst>
    <dgm:cxn modelId="{7E9B5303-D980-4471-B080-038D8B54F45C}" srcId="{9DECF868-52DF-4CE6-BF27-4AD9EAA19D57}" destId="{22C8004D-A06F-4118-9855-56F8A993A8BD}" srcOrd="8" destOrd="0" parTransId="{C2CEA0A8-2E22-4343-9E6D-E5BB829A34A5}" sibTransId="{1AB63280-7CD0-475D-9E3C-81BC43EFBCE3}"/>
    <dgm:cxn modelId="{B5FC2D05-20EF-4124-83D5-7FA2EA576A96}" type="presOf" srcId="{2B6D04B0-9C5B-4159-87BF-29E49AEF438C}" destId="{84929FBE-7736-4DBE-9B66-F5C01F1240F3}" srcOrd="0" destOrd="0" presId="urn:microsoft.com/office/officeart/2005/8/layout/default"/>
    <dgm:cxn modelId="{23318F1C-BAEE-491B-A977-B0EE35827D0E}" type="presOf" srcId="{E9FABC65-1D05-4B29-8976-F98E815E8880}" destId="{690F9862-1F96-4C9E-BD3E-BADBB36A6692}" srcOrd="0" destOrd="0" presId="urn:microsoft.com/office/officeart/2005/8/layout/default"/>
    <dgm:cxn modelId="{5BD36E2B-9AEC-4D3B-B223-5B9C75EBEFC8}" type="presOf" srcId="{2E9307DF-6DE0-4A6F-A9A5-A73F3AF0BE40}" destId="{5A19D099-B3F9-46A0-A71D-F224CB19756D}" srcOrd="0" destOrd="0" presId="urn:microsoft.com/office/officeart/2005/8/layout/default"/>
    <dgm:cxn modelId="{B2CCD35C-62A2-404C-9EC2-0679B4CEF660}" srcId="{9DECF868-52DF-4CE6-BF27-4AD9EAA19D57}" destId="{2E9307DF-6DE0-4A6F-A9A5-A73F3AF0BE40}" srcOrd="11" destOrd="0" parTransId="{1B62C58C-D5AD-4713-B482-D4663FC1B221}" sibTransId="{4076DE85-FA93-4626-887C-0F5782389177}"/>
    <dgm:cxn modelId="{8ABC4E46-AD95-4A3A-9B4F-C3E51D50D275}" srcId="{9DECF868-52DF-4CE6-BF27-4AD9EAA19D57}" destId="{FCB341D2-590A-4FCC-B016-2415C7B29FA0}" srcOrd="6" destOrd="0" parTransId="{0B4BB75C-FC24-4603-9317-C76F327557D9}" sibTransId="{7776C20C-B0F2-493A-AEBD-E413DF2739E2}"/>
    <dgm:cxn modelId="{24D73D47-F906-4FF4-A546-56EABF71904E}" srcId="{9DECF868-52DF-4CE6-BF27-4AD9EAA19D57}" destId="{6F95B70F-1F5A-47D1-9DF1-C8A61D81CE07}" srcOrd="7" destOrd="0" parTransId="{9C5B79E1-D5EF-4EAB-92EE-2F3FC7AB8194}" sibTransId="{2F1D81D7-805F-4B38-9F3C-4EBB62F057E6}"/>
    <dgm:cxn modelId="{39D96147-8C5E-4109-B61F-DBFF1F8BC534}" srcId="{9DECF868-52DF-4CE6-BF27-4AD9EAA19D57}" destId="{E17C0E77-277F-47C0-A2D7-5E04618C04E5}" srcOrd="0" destOrd="0" parTransId="{4653ECEE-CE0E-43E2-9956-471BA69BB2B7}" sibTransId="{74835AE3-93F2-4CAF-BACF-B555ED145986}"/>
    <dgm:cxn modelId="{B861F14A-3F60-4777-BCFD-CB41CA006FE8}" type="presOf" srcId="{ED1E67F3-5AC6-42DF-ADAC-794CDD8E3095}" destId="{9CFE27B6-F35A-4025-BEE1-4E3E10497D49}" srcOrd="0" destOrd="0" presId="urn:microsoft.com/office/officeart/2005/8/layout/default"/>
    <dgm:cxn modelId="{7FD8E36D-4FD6-4C6D-8419-22E7835045CB}" type="presOf" srcId="{E17C0E77-277F-47C0-A2D7-5E04618C04E5}" destId="{0A162255-C42E-4B1B-A11D-95B11D7EB09C}" srcOrd="0" destOrd="0" presId="urn:microsoft.com/office/officeart/2005/8/layout/default"/>
    <dgm:cxn modelId="{9A804F75-5165-41B4-8089-05A2D41F21FF}" type="presOf" srcId="{6F95B70F-1F5A-47D1-9DF1-C8A61D81CE07}" destId="{45C93FC0-2BB6-4417-8A9F-33B19983A31C}" srcOrd="0" destOrd="0" presId="urn:microsoft.com/office/officeart/2005/8/layout/default"/>
    <dgm:cxn modelId="{A250A37A-2764-420E-9035-B129604D2BCC}" type="presOf" srcId="{22C8004D-A06F-4118-9855-56F8A993A8BD}" destId="{694F13DA-DD44-4020-915F-177EA45D6327}" srcOrd="0" destOrd="0" presId="urn:microsoft.com/office/officeart/2005/8/layout/default"/>
    <dgm:cxn modelId="{8E2D3A7D-D4C0-4680-89D7-12B4FD6616A6}" srcId="{9DECF868-52DF-4CE6-BF27-4AD9EAA19D57}" destId="{E9FABC65-1D05-4B29-8976-F98E815E8880}" srcOrd="4" destOrd="0" parTransId="{D5CF787D-15D9-4E7E-A913-E5EFFA6CCD86}" sibTransId="{302DEEC5-34AD-4ED2-919B-2791FFDD5D8C}"/>
    <dgm:cxn modelId="{950A3F7D-3122-4513-BF76-6B76B1299828}" srcId="{9DECF868-52DF-4CE6-BF27-4AD9EAA19D57}" destId="{A2C94323-FDAE-42EE-BF8A-5C7D8D999E02}" srcOrd="2" destOrd="0" parTransId="{31035A34-8C27-46EC-A568-2091C5380669}" sibTransId="{F8B198BA-CCB4-46CC-90CD-6E5D8C7F54D7}"/>
    <dgm:cxn modelId="{6EFAB08A-AD9D-4E2A-BCE6-B6AC9A282CE6}" type="presOf" srcId="{729867D1-6E20-49C9-8DAF-0C55DDA2C74F}" destId="{93C43550-AA60-4957-9A69-015802E3711E}" srcOrd="0" destOrd="0" presId="urn:microsoft.com/office/officeart/2005/8/layout/default"/>
    <dgm:cxn modelId="{D7E224A4-C9A1-4A89-BD20-3B23F622D0E2}" srcId="{9DECF868-52DF-4CE6-BF27-4AD9EAA19D57}" destId="{806620D4-5757-4DFA-96A0-E73BD6F00235}" srcOrd="1" destOrd="0" parTransId="{753A1223-6ADD-4F81-A214-D429E534A267}" sibTransId="{5C6E4BC9-164A-4C62-8ED5-550F1A43C85D}"/>
    <dgm:cxn modelId="{02064EAD-C75C-42F2-B58D-359866928094}" srcId="{9DECF868-52DF-4CE6-BF27-4AD9EAA19D57}" destId="{729867D1-6E20-49C9-8DAF-0C55DDA2C74F}" srcOrd="5" destOrd="0" parTransId="{E0E99556-AC8D-4F14-8B75-2EC031B0B522}" sibTransId="{76A2621E-0049-456B-B60B-6DF83E4BFAE7}"/>
    <dgm:cxn modelId="{95BB95B3-B933-4B01-B436-1C12BD03D5FC}" srcId="{9DECF868-52DF-4CE6-BF27-4AD9EAA19D57}" destId="{B910DE14-4B59-40D8-8FE3-71E66D195DAA}" srcOrd="3" destOrd="0" parTransId="{58E5A1B1-943C-4A1C-B863-FFEAE042935F}" sibTransId="{E2BD7B49-7B42-4BB4-B0D2-69409FDA0DBC}"/>
    <dgm:cxn modelId="{6DFCA4CE-994D-499F-A63A-214CCC1140CB}" srcId="{9DECF868-52DF-4CE6-BF27-4AD9EAA19D57}" destId="{ED1E67F3-5AC6-42DF-ADAC-794CDD8E3095}" srcOrd="10" destOrd="0" parTransId="{47C606BE-8212-4C4C-980D-C84B43E4A2F3}" sibTransId="{87123FFD-070B-4CE6-BEC4-44B7E486808B}"/>
    <dgm:cxn modelId="{5450A8D2-F48D-463B-BB91-D1CF5D0DEFA4}" type="presOf" srcId="{B910DE14-4B59-40D8-8FE3-71E66D195DAA}" destId="{75382D81-F310-4FF3-8B57-77DC8873B769}" srcOrd="0" destOrd="0" presId="urn:microsoft.com/office/officeart/2005/8/layout/default"/>
    <dgm:cxn modelId="{747C8ED3-92EB-49EA-AAB6-8825C60D7C52}" type="presOf" srcId="{806620D4-5757-4DFA-96A0-E73BD6F00235}" destId="{7901FD81-E339-4651-B29F-DB3271FD21D5}" srcOrd="0" destOrd="0" presId="urn:microsoft.com/office/officeart/2005/8/layout/default"/>
    <dgm:cxn modelId="{52D29DE1-E8D7-4E79-BF55-23CDD714D15A}" type="presOf" srcId="{A2C94323-FDAE-42EE-BF8A-5C7D8D999E02}" destId="{08CD6FFC-CF5B-4A74-B29D-E9D491AD0287}" srcOrd="0" destOrd="0" presId="urn:microsoft.com/office/officeart/2005/8/layout/default"/>
    <dgm:cxn modelId="{0D0C5FEA-2184-4FD6-860C-9EA00B016261}" type="presOf" srcId="{9DECF868-52DF-4CE6-BF27-4AD9EAA19D57}" destId="{7B2B9D03-6EBB-472E-A355-ED243977076B}" srcOrd="0" destOrd="0" presId="urn:microsoft.com/office/officeart/2005/8/layout/default"/>
    <dgm:cxn modelId="{1EE610EB-E6DB-4A6F-B0AF-5302660AC99C}" srcId="{9DECF868-52DF-4CE6-BF27-4AD9EAA19D57}" destId="{2B6D04B0-9C5B-4159-87BF-29E49AEF438C}" srcOrd="9" destOrd="0" parTransId="{419AD80E-13D4-4F2A-B882-1F464E3BDE93}" sibTransId="{C2563CDC-8EE3-4E38-9695-337DE403CC18}"/>
    <dgm:cxn modelId="{EFE46CEE-8B02-42AC-9CD1-8BA65324DAC5}" type="presOf" srcId="{FCB341D2-590A-4FCC-B016-2415C7B29FA0}" destId="{FFF6B988-4BD1-4C21-9571-2398D0D6D2DE}" srcOrd="0" destOrd="0" presId="urn:microsoft.com/office/officeart/2005/8/layout/default"/>
    <dgm:cxn modelId="{8EE92726-73F5-4A61-AD47-3216B9C58887}" type="presParOf" srcId="{7B2B9D03-6EBB-472E-A355-ED243977076B}" destId="{0A162255-C42E-4B1B-A11D-95B11D7EB09C}" srcOrd="0" destOrd="0" presId="urn:microsoft.com/office/officeart/2005/8/layout/default"/>
    <dgm:cxn modelId="{5CA6FED7-5CA2-4410-98A1-7ED7489CCF7E}" type="presParOf" srcId="{7B2B9D03-6EBB-472E-A355-ED243977076B}" destId="{8260D278-8CB0-4BAC-8152-5CB68578ED45}" srcOrd="1" destOrd="0" presId="urn:microsoft.com/office/officeart/2005/8/layout/default"/>
    <dgm:cxn modelId="{896DF349-240D-4354-A40E-1F05A2E6B942}" type="presParOf" srcId="{7B2B9D03-6EBB-472E-A355-ED243977076B}" destId="{7901FD81-E339-4651-B29F-DB3271FD21D5}" srcOrd="2" destOrd="0" presId="urn:microsoft.com/office/officeart/2005/8/layout/default"/>
    <dgm:cxn modelId="{F1908830-0CC9-4130-96D7-A8275C8037CF}" type="presParOf" srcId="{7B2B9D03-6EBB-472E-A355-ED243977076B}" destId="{B7FC5A15-E1B2-46B1-8122-D91CF55F536E}" srcOrd="3" destOrd="0" presId="urn:microsoft.com/office/officeart/2005/8/layout/default"/>
    <dgm:cxn modelId="{711823DE-A095-45D5-95E8-C4E4A428F899}" type="presParOf" srcId="{7B2B9D03-6EBB-472E-A355-ED243977076B}" destId="{08CD6FFC-CF5B-4A74-B29D-E9D491AD0287}" srcOrd="4" destOrd="0" presId="urn:microsoft.com/office/officeart/2005/8/layout/default"/>
    <dgm:cxn modelId="{38013922-FD7D-486C-9BFD-587AD9E57C61}" type="presParOf" srcId="{7B2B9D03-6EBB-472E-A355-ED243977076B}" destId="{A9889DD1-F5F4-43CF-9AFA-5A7F89CDE6F8}" srcOrd="5" destOrd="0" presId="urn:microsoft.com/office/officeart/2005/8/layout/default"/>
    <dgm:cxn modelId="{319E8B95-5FE3-4E33-9050-F9B819B13A1E}" type="presParOf" srcId="{7B2B9D03-6EBB-472E-A355-ED243977076B}" destId="{75382D81-F310-4FF3-8B57-77DC8873B769}" srcOrd="6" destOrd="0" presId="urn:microsoft.com/office/officeart/2005/8/layout/default"/>
    <dgm:cxn modelId="{994F1E23-84B4-4BA1-B190-52C9A1D2A0C4}" type="presParOf" srcId="{7B2B9D03-6EBB-472E-A355-ED243977076B}" destId="{90703093-FCCB-4306-AC91-DA95E356D469}" srcOrd="7" destOrd="0" presId="urn:microsoft.com/office/officeart/2005/8/layout/default"/>
    <dgm:cxn modelId="{10B8BB75-D5FB-47F1-AB4B-0B981300541C}" type="presParOf" srcId="{7B2B9D03-6EBB-472E-A355-ED243977076B}" destId="{690F9862-1F96-4C9E-BD3E-BADBB36A6692}" srcOrd="8" destOrd="0" presId="urn:microsoft.com/office/officeart/2005/8/layout/default"/>
    <dgm:cxn modelId="{7DF477BC-9417-4256-8DA6-3E8A2C51F929}" type="presParOf" srcId="{7B2B9D03-6EBB-472E-A355-ED243977076B}" destId="{48757432-835E-4C0A-9DFE-8B32736648FF}" srcOrd="9" destOrd="0" presId="urn:microsoft.com/office/officeart/2005/8/layout/default"/>
    <dgm:cxn modelId="{B0D10DEA-0C91-4A39-BAEE-A91F8EAB4B97}" type="presParOf" srcId="{7B2B9D03-6EBB-472E-A355-ED243977076B}" destId="{93C43550-AA60-4957-9A69-015802E3711E}" srcOrd="10" destOrd="0" presId="urn:microsoft.com/office/officeart/2005/8/layout/default"/>
    <dgm:cxn modelId="{DFE639D8-1EBE-4909-8015-20BE19EC4FDD}" type="presParOf" srcId="{7B2B9D03-6EBB-472E-A355-ED243977076B}" destId="{9EFDFE1C-ED1A-46F2-83A9-CD8002BEA16B}" srcOrd="11" destOrd="0" presId="urn:microsoft.com/office/officeart/2005/8/layout/default"/>
    <dgm:cxn modelId="{97ADE518-13EA-4D79-B9A9-B435B5CA31A4}" type="presParOf" srcId="{7B2B9D03-6EBB-472E-A355-ED243977076B}" destId="{FFF6B988-4BD1-4C21-9571-2398D0D6D2DE}" srcOrd="12" destOrd="0" presId="urn:microsoft.com/office/officeart/2005/8/layout/default"/>
    <dgm:cxn modelId="{CD91D959-C116-4981-99A8-C11312E5ED05}" type="presParOf" srcId="{7B2B9D03-6EBB-472E-A355-ED243977076B}" destId="{B01B612B-41EF-421C-9453-B4433E3B39F2}" srcOrd="13" destOrd="0" presId="urn:microsoft.com/office/officeart/2005/8/layout/default"/>
    <dgm:cxn modelId="{ED5995A1-A4FC-487D-8268-12C2D2DE8672}" type="presParOf" srcId="{7B2B9D03-6EBB-472E-A355-ED243977076B}" destId="{45C93FC0-2BB6-4417-8A9F-33B19983A31C}" srcOrd="14" destOrd="0" presId="urn:microsoft.com/office/officeart/2005/8/layout/default"/>
    <dgm:cxn modelId="{57D309FD-D5B0-45CF-8DCA-2F847FA38FD3}" type="presParOf" srcId="{7B2B9D03-6EBB-472E-A355-ED243977076B}" destId="{94C5B09D-DB7A-43A1-9668-52CEC8FABA7C}" srcOrd="15" destOrd="0" presId="urn:microsoft.com/office/officeart/2005/8/layout/default"/>
    <dgm:cxn modelId="{29A0AB0D-592B-4E59-889F-1012AB890E5E}" type="presParOf" srcId="{7B2B9D03-6EBB-472E-A355-ED243977076B}" destId="{694F13DA-DD44-4020-915F-177EA45D6327}" srcOrd="16" destOrd="0" presId="urn:microsoft.com/office/officeart/2005/8/layout/default"/>
    <dgm:cxn modelId="{2E3784F9-962B-439E-8559-A046A2E12A43}" type="presParOf" srcId="{7B2B9D03-6EBB-472E-A355-ED243977076B}" destId="{91A91343-8AC0-480B-B7DD-4714829AC754}" srcOrd="17" destOrd="0" presId="urn:microsoft.com/office/officeart/2005/8/layout/default"/>
    <dgm:cxn modelId="{C112289C-FC5E-43F4-89B0-E89E495ABC88}" type="presParOf" srcId="{7B2B9D03-6EBB-472E-A355-ED243977076B}" destId="{84929FBE-7736-4DBE-9B66-F5C01F1240F3}" srcOrd="18" destOrd="0" presId="urn:microsoft.com/office/officeart/2005/8/layout/default"/>
    <dgm:cxn modelId="{CB7A4701-561A-4317-BC3A-62FA9D863ABE}" type="presParOf" srcId="{7B2B9D03-6EBB-472E-A355-ED243977076B}" destId="{B6651EE0-8C78-42F6-9762-9DC0C4396993}" srcOrd="19" destOrd="0" presId="urn:microsoft.com/office/officeart/2005/8/layout/default"/>
    <dgm:cxn modelId="{38FFC679-A366-4F2B-901F-A6272DD4E26F}" type="presParOf" srcId="{7B2B9D03-6EBB-472E-A355-ED243977076B}" destId="{9CFE27B6-F35A-4025-BEE1-4E3E10497D49}" srcOrd="20" destOrd="0" presId="urn:microsoft.com/office/officeart/2005/8/layout/default"/>
    <dgm:cxn modelId="{22D5E143-868F-429A-A875-C6DE92619EE1}" type="presParOf" srcId="{7B2B9D03-6EBB-472E-A355-ED243977076B}" destId="{089CA777-C8E5-4F4C-B9E6-068F0469ED81}" srcOrd="21" destOrd="0" presId="urn:microsoft.com/office/officeart/2005/8/layout/default"/>
    <dgm:cxn modelId="{076DC731-408D-45A7-9D16-25505C4754BA}" type="presParOf" srcId="{7B2B9D03-6EBB-472E-A355-ED243977076B}" destId="{5A19D099-B3F9-46A0-A71D-F224CB19756D}" srcOrd="2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4FBB0C-DBFA-4A06-AC25-8AA80C3D52EF}" type="doc">
      <dgm:prSet loTypeId="urn:microsoft.com/office/officeart/2008/layout/LinedList" loCatId="list" qsTypeId="urn:microsoft.com/office/officeart/2005/8/quickstyle/simple2" qsCatId="simple" csTypeId="urn:microsoft.com/office/officeart/2005/8/colors/accent0_3" csCatId="mainScheme"/>
      <dgm:spPr/>
      <dgm:t>
        <a:bodyPr/>
        <a:lstStyle/>
        <a:p>
          <a:endParaRPr lang="en-US"/>
        </a:p>
      </dgm:t>
    </dgm:pt>
    <dgm:pt modelId="{E462BC96-5330-409D-8792-FC659D3E8874}">
      <dgm:prSet/>
      <dgm:spPr/>
      <dgm:t>
        <a:bodyPr/>
        <a:lstStyle/>
        <a:p>
          <a:r>
            <a:rPr lang="en-US" dirty="0">
              <a:solidFill>
                <a:schemeClr val="tx2"/>
              </a:solidFill>
            </a:rPr>
            <a:t>An approach to problem solving</a:t>
          </a:r>
        </a:p>
      </dgm:t>
    </dgm:pt>
    <dgm:pt modelId="{780F9631-3375-45CF-9335-86503F63B2D4}" type="parTrans" cxnId="{DF6C83CF-5991-4B7E-814D-1F32ED0DBA50}">
      <dgm:prSet/>
      <dgm:spPr/>
      <dgm:t>
        <a:bodyPr/>
        <a:lstStyle/>
        <a:p>
          <a:endParaRPr lang="en-US"/>
        </a:p>
      </dgm:t>
    </dgm:pt>
    <dgm:pt modelId="{E8CF659B-ACFC-499C-B85F-A9CC831A7ACF}" type="sibTrans" cxnId="{DF6C83CF-5991-4B7E-814D-1F32ED0DBA50}">
      <dgm:prSet/>
      <dgm:spPr/>
      <dgm:t>
        <a:bodyPr/>
        <a:lstStyle/>
        <a:p>
          <a:endParaRPr lang="en-US"/>
        </a:p>
      </dgm:t>
    </dgm:pt>
    <dgm:pt modelId="{AF57B4F2-2A6E-47A5-A8E7-45912B208BF4}">
      <dgm:prSet/>
      <dgm:spPr/>
      <dgm:t>
        <a:bodyPr/>
        <a:lstStyle/>
        <a:p>
          <a:r>
            <a:rPr lang="en-US" dirty="0">
              <a:solidFill>
                <a:schemeClr val="tx2"/>
              </a:solidFill>
            </a:rPr>
            <a:t>Strategies derived from previous experiences with similar problems</a:t>
          </a:r>
        </a:p>
      </dgm:t>
    </dgm:pt>
    <dgm:pt modelId="{9345E81B-62AD-42BE-A363-52AD60E92D27}" type="parTrans" cxnId="{80CE85D5-E3CB-454D-A9E5-85E88B467065}">
      <dgm:prSet/>
      <dgm:spPr/>
      <dgm:t>
        <a:bodyPr/>
        <a:lstStyle/>
        <a:p>
          <a:endParaRPr lang="en-US"/>
        </a:p>
      </dgm:t>
    </dgm:pt>
    <dgm:pt modelId="{A3F8E06C-DA86-48E5-BD1D-D605988E0A11}" type="sibTrans" cxnId="{80CE85D5-E3CB-454D-A9E5-85E88B467065}">
      <dgm:prSet/>
      <dgm:spPr/>
      <dgm:t>
        <a:bodyPr/>
        <a:lstStyle/>
        <a:p>
          <a:endParaRPr lang="en-US"/>
        </a:p>
      </dgm:t>
    </dgm:pt>
    <dgm:pt modelId="{46757999-6C55-47F6-BCE7-A3C935CE0D9E}">
      <dgm:prSet/>
      <dgm:spPr/>
      <dgm:t>
        <a:bodyPr/>
        <a:lstStyle/>
        <a:p>
          <a:r>
            <a:rPr lang="en-US" dirty="0">
              <a:solidFill>
                <a:schemeClr val="tx2"/>
              </a:solidFill>
            </a:rPr>
            <a:t>Mental shortcuts</a:t>
          </a:r>
        </a:p>
      </dgm:t>
    </dgm:pt>
    <dgm:pt modelId="{1F74CC24-73E3-4C30-84B7-6053CFAB8335}" type="parTrans" cxnId="{34A33D47-77B6-4E26-8AD5-FD38DA61C9DA}">
      <dgm:prSet/>
      <dgm:spPr/>
      <dgm:t>
        <a:bodyPr/>
        <a:lstStyle/>
        <a:p>
          <a:endParaRPr lang="en-US"/>
        </a:p>
      </dgm:t>
    </dgm:pt>
    <dgm:pt modelId="{C8A346B5-6C32-40AD-A9F8-5A4B552E1E1A}" type="sibTrans" cxnId="{34A33D47-77B6-4E26-8AD5-FD38DA61C9DA}">
      <dgm:prSet/>
      <dgm:spPr/>
      <dgm:t>
        <a:bodyPr/>
        <a:lstStyle/>
        <a:p>
          <a:endParaRPr lang="en-US"/>
        </a:p>
      </dgm:t>
    </dgm:pt>
    <dgm:pt modelId="{BAB129BA-CB43-40F5-8C27-4E7579B8A6D8}">
      <dgm:prSet/>
      <dgm:spPr/>
      <dgm:t>
        <a:bodyPr/>
        <a:lstStyle/>
        <a:p>
          <a:r>
            <a:rPr lang="en-US" dirty="0">
              <a:solidFill>
                <a:schemeClr val="tx2"/>
              </a:solidFill>
            </a:rPr>
            <a:t>Allow us to problem solve / make judgements quickly</a:t>
          </a:r>
        </a:p>
      </dgm:t>
    </dgm:pt>
    <dgm:pt modelId="{D831C07F-DAD2-4563-81BA-A8DACC2C1F85}" type="parTrans" cxnId="{450D3D44-73DF-4CA5-97A5-A449028AF2C7}">
      <dgm:prSet/>
      <dgm:spPr/>
      <dgm:t>
        <a:bodyPr/>
        <a:lstStyle/>
        <a:p>
          <a:endParaRPr lang="en-US"/>
        </a:p>
      </dgm:t>
    </dgm:pt>
    <dgm:pt modelId="{1914AD76-FF12-482B-885E-F5714B0EF3C7}" type="sibTrans" cxnId="{450D3D44-73DF-4CA5-97A5-A449028AF2C7}">
      <dgm:prSet/>
      <dgm:spPr/>
      <dgm:t>
        <a:bodyPr/>
        <a:lstStyle/>
        <a:p>
          <a:endParaRPr lang="en-US"/>
        </a:p>
      </dgm:t>
    </dgm:pt>
    <dgm:pt modelId="{45C6239A-0110-4E62-91D8-2553893ED8A5}">
      <dgm:prSet/>
      <dgm:spPr/>
      <dgm:t>
        <a:bodyPr/>
        <a:lstStyle/>
        <a:p>
          <a:r>
            <a:rPr lang="en-US" dirty="0">
              <a:solidFill>
                <a:schemeClr val="tx2"/>
              </a:solidFill>
            </a:rPr>
            <a:t>Ignoring some information - focusing on relevant predictors</a:t>
          </a:r>
        </a:p>
      </dgm:t>
    </dgm:pt>
    <dgm:pt modelId="{E76DDCEF-6A34-4422-8264-A6D323C5C867}" type="parTrans" cxnId="{A91DAACD-852D-482C-9264-9CA56605D519}">
      <dgm:prSet/>
      <dgm:spPr/>
      <dgm:t>
        <a:bodyPr/>
        <a:lstStyle/>
        <a:p>
          <a:endParaRPr lang="en-US"/>
        </a:p>
      </dgm:t>
    </dgm:pt>
    <dgm:pt modelId="{CDF0B900-E497-4E35-84E0-772426394D8A}" type="sibTrans" cxnId="{A91DAACD-852D-482C-9264-9CA56605D519}">
      <dgm:prSet/>
      <dgm:spPr/>
      <dgm:t>
        <a:bodyPr/>
        <a:lstStyle/>
        <a:p>
          <a:endParaRPr lang="en-US"/>
        </a:p>
      </dgm:t>
    </dgm:pt>
    <dgm:pt modelId="{8525724D-B214-4399-9211-9CC869377561}" type="pres">
      <dgm:prSet presAssocID="{1E4FBB0C-DBFA-4A06-AC25-8AA80C3D52EF}" presName="vert0" presStyleCnt="0">
        <dgm:presLayoutVars>
          <dgm:dir/>
          <dgm:animOne val="branch"/>
          <dgm:animLvl val="lvl"/>
        </dgm:presLayoutVars>
      </dgm:prSet>
      <dgm:spPr/>
    </dgm:pt>
    <dgm:pt modelId="{C940CBE0-D90F-4122-BC2B-5AA0F5E8E9CA}" type="pres">
      <dgm:prSet presAssocID="{E462BC96-5330-409D-8792-FC659D3E8874}" presName="thickLine" presStyleLbl="alignNode1" presStyleIdx="0" presStyleCnt="5"/>
      <dgm:spPr/>
    </dgm:pt>
    <dgm:pt modelId="{8EF495AF-DC82-43F0-AB52-96990484E970}" type="pres">
      <dgm:prSet presAssocID="{E462BC96-5330-409D-8792-FC659D3E8874}" presName="horz1" presStyleCnt="0"/>
      <dgm:spPr/>
    </dgm:pt>
    <dgm:pt modelId="{09D259BF-C814-4F07-A1AE-26A0E590FC3A}" type="pres">
      <dgm:prSet presAssocID="{E462BC96-5330-409D-8792-FC659D3E8874}" presName="tx1" presStyleLbl="revTx" presStyleIdx="0" presStyleCnt="5"/>
      <dgm:spPr/>
    </dgm:pt>
    <dgm:pt modelId="{9B2AA199-9200-46F2-9212-CE23D05D699B}" type="pres">
      <dgm:prSet presAssocID="{E462BC96-5330-409D-8792-FC659D3E8874}" presName="vert1" presStyleCnt="0"/>
      <dgm:spPr/>
    </dgm:pt>
    <dgm:pt modelId="{E3EE40CE-1253-4EDB-8047-AB744AE0998A}" type="pres">
      <dgm:prSet presAssocID="{AF57B4F2-2A6E-47A5-A8E7-45912B208BF4}" presName="thickLine" presStyleLbl="alignNode1" presStyleIdx="1" presStyleCnt="5"/>
      <dgm:spPr/>
    </dgm:pt>
    <dgm:pt modelId="{AEF6A9F7-1563-4DA8-94B9-E709C24DB7FC}" type="pres">
      <dgm:prSet presAssocID="{AF57B4F2-2A6E-47A5-A8E7-45912B208BF4}" presName="horz1" presStyleCnt="0"/>
      <dgm:spPr/>
    </dgm:pt>
    <dgm:pt modelId="{4582ADF8-77BE-4ED2-A0B2-A6E68078691D}" type="pres">
      <dgm:prSet presAssocID="{AF57B4F2-2A6E-47A5-A8E7-45912B208BF4}" presName="tx1" presStyleLbl="revTx" presStyleIdx="1" presStyleCnt="5"/>
      <dgm:spPr/>
    </dgm:pt>
    <dgm:pt modelId="{B8C8837D-11F2-46AF-9054-17F5E593B215}" type="pres">
      <dgm:prSet presAssocID="{AF57B4F2-2A6E-47A5-A8E7-45912B208BF4}" presName="vert1" presStyleCnt="0"/>
      <dgm:spPr/>
    </dgm:pt>
    <dgm:pt modelId="{30E26BEF-7B83-4749-9F9A-B0BE55C39EF1}" type="pres">
      <dgm:prSet presAssocID="{46757999-6C55-47F6-BCE7-A3C935CE0D9E}" presName="thickLine" presStyleLbl="alignNode1" presStyleIdx="2" presStyleCnt="5"/>
      <dgm:spPr/>
    </dgm:pt>
    <dgm:pt modelId="{7A731ABD-537C-42F8-9D57-AE5BA5BD087F}" type="pres">
      <dgm:prSet presAssocID="{46757999-6C55-47F6-BCE7-A3C935CE0D9E}" presName="horz1" presStyleCnt="0"/>
      <dgm:spPr/>
    </dgm:pt>
    <dgm:pt modelId="{93D3BB79-274D-4025-A114-82E0254EE3D2}" type="pres">
      <dgm:prSet presAssocID="{46757999-6C55-47F6-BCE7-A3C935CE0D9E}" presName="tx1" presStyleLbl="revTx" presStyleIdx="2" presStyleCnt="5"/>
      <dgm:spPr/>
    </dgm:pt>
    <dgm:pt modelId="{F09C7D62-DF6F-4319-B124-B0158BE1F372}" type="pres">
      <dgm:prSet presAssocID="{46757999-6C55-47F6-BCE7-A3C935CE0D9E}" presName="vert1" presStyleCnt="0"/>
      <dgm:spPr/>
    </dgm:pt>
    <dgm:pt modelId="{B3EE4295-F435-42A1-9E13-368FD1CDB2E4}" type="pres">
      <dgm:prSet presAssocID="{BAB129BA-CB43-40F5-8C27-4E7579B8A6D8}" presName="thickLine" presStyleLbl="alignNode1" presStyleIdx="3" presStyleCnt="5"/>
      <dgm:spPr/>
    </dgm:pt>
    <dgm:pt modelId="{C76F3291-00B0-495C-8565-B06C06DC5D06}" type="pres">
      <dgm:prSet presAssocID="{BAB129BA-CB43-40F5-8C27-4E7579B8A6D8}" presName="horz1" presStyleCnt="0"/>
      <dgm:spPr/>
    </dgm:pt>
    <dgm:pt modelId="{0A5ED6BA-052A-4AB7-8287-D64E05850444}" type="pres">
      <dgm:prSet presAssocID="{BAB129BA-CB43-40F5-8C27-4E7579B8A6D8}" presName="tx1" presStyleLbl="revTx" presStyleIdx="3" presStyleCnt="5"/>
      <dgm:spPr/>
    </dgm:pt>
    <dgm:pt modelId="{EB9F98B6-E954-452F-A9E4-DE2739AC6713}" type="pres">
      <dgm:prSet presAssocID="{BAB129BA-CB43-40F5-8C27-4E7579B8A6D8}" presName="vert1" presStyleCnt="0"/>
      <dgm:spPr/>
    </dgm:pt>
    <dgm:pt modelId="{0F4498A9-44FE-4BFD-882B-8513279CE3AB}" type="pres">
      <dgm:prSet presAssocID="{45C6239A-0110-4E62-91D8-2553893ED8A5}" presName="thickLine" presStyleLbl="alignNode1" presStyleIdx="4" presStyleCnt="5"/>
      <dgm:spPr/>
    </dgm:pt>
    <dgm:pt modelId="{7F1C8BDD-7D6F-496F-B4B0-264269D4CCF2}" type="pres">
      <dgm:prSet presAssocID="{45C6239A-0110-4E62-91D8-2553893ED8A5}" presName="horz1" presStyleCnt="0"/>
      <dgm:spPr/>
    </dgm:pt>
    <dgm:pt modelId="{DAA0087C-5E3A-4B6C-B2CF-DD0ED4FE9F89}" type="pres">
      <dgm:prSet presAssocID="{45C6239A-0110-4E62-91D8-2553893ED8A5}" presName="tx1" presStyleLbl="revTx" presStyleIdx="4" presStyleCnt="5"/>
      <dgm:spPr/>
    </dgm:pt>
    <dgm:pt modelId="{E2E4A87B-1F15-4A92-8CDB-E207947F8DAB}" type="pres">
      <dgm:prSet presAssocID="{45C6239A-0110-4E62-91D8-2553893ED8A5}" presName="vert1" presStyleCnt="0"/>
      <dgm:spPr/>
    </dgm:pt>
  </dgm:ptLst>
  <dgm:cxnLst>
    <dgm:cxn modelId="{5E877443-A2AA-46AD-8E2F-E964EC5DADDA}" type="presOf" srcId="{46757999-6C55-47F6-BCE7-A3C935CE0D9E}" destId="{93D3BB79-274D-4025-A114-82E0254EE3D2}" srcOrd="0" destOrd="0" presId="urn:microsoft.com/office/officeart/2008/layout/LinedList"/>
    <dgm:cxn modelId="{450D3D44-73DF-4CA5-97A5-A449028AF2C7}" srcId="{1E4FBB0C-DBFA-4A06-AC25-8AA80C3D52EF}" destId="{BAB129BA-CB43-40F5-8C27-4E7579B8A6D8}" srcOrd="3" destOrd="0" parTransId="{D831C07F-DAD2-4563-81BA-A8DACC2C1F85}" sibTransId="{1914AD76-FF12-482B-885E-F5714B0EF3C7}"/>
    <dgm:cxn modelId="{34A33D47-77B6-4E26-8AD5-FD38DA61C9DA}" srcId="{1E4FBB0C-DBFA-4A06-AC25-8AA80C3D52EF}" destId="{46757999-6C55-47F6-BCE7-A3C935CE0D9E}" srcOrd="2" destOrd="0" parTransId="{1F74CC24-73E3-4C30-84B7-6053CFAB8335}" sibTransId="{C8A346B5-6C32-40AD-A9F8-5A4B552E1E1A}"/>
    <dgm:cxn modelId="{08875C73-1F16-4497-AB61-6E7CF4312B8A}" type="presOf" srcId="{45C6239A-0110-4E62-91D8-2553893ED8A5}" destId="{DAA0087C-5E3A-4B6C-B2CF-DD0ED4FE9F89}" srcOrd="0" destOrd="0" presId="urn:microsoft.com/office/officeart/2008/layout/LinedList"/>
    <dgm:cxn modelId="{C1F4B483-943F-4930-B33F-AF5C0A1DC23A}" type="presOf" srcId="{E462BC96-5330-409D-8792-FC659D3E8874}" destId="{09D259BF-C814-4F07-A1AE-26A0E590FC3A}" srcOrd="0" destOrd="0" presId="urn:microsoft.com/office/officeart/2008/layout/LinedList"/>
    <dgm:cxn modelId="{7785A696-ABC0-46EB-83F3-ABF329DA03A1}" type="presOf" srcId="{1E4FBB0C-DBFA-4A06-AC25-8AA80C3D52EF}" destId="{8525724D-B214-4399-9211-9CC869377561}" srcOrd="0" destOrd="0" presId="urn:microsoft.com/office/officeart/2008/layout/LinedList"/>
    <dgm:cxn modelId="{1501B7A2-A14D-45D5-BC58-580EAC26B07B}" type="presOf" srcId="{AF57B4F2-2A6E-47A5-A8E7-45912B208BF4}" destId="{4582ADF8-77BE-4ED2-A0B2-A6E68078691D}" srcOrd="0" destOrd="0" presId="urn:microsoft.com/office/officeart/2008/layout/LinedList"/>
    <dgm:cxn modelId="{A91DAACD-852D-482C-9264-9CA56605D519}" srcId="{1E4FBB0C-DBFA-4A06-AC25-8AA80C3D52EF}" destId="{45C6239A-0110-4E62-91D8-2553893ED8A5}" srcOrd="4" destOrd="0" parTransId="{E76DDCEF-6A34-4422-8264-A6D323C5C867}" sibTransId="{CDF0B900-E497-4E35-84E0-772426394D8A}"/>
    <dgm:cxn modelId="{DF6C83CF-5991-4B7E-814D-1F32ED0DBA50}" srcId="{1E4FBB0C-DBFA-4A06-AC25-8AA80C3D52EF}" destId="{E462BC96-5330-409D-8792-FC659D3E8874}" srcOrd="0" destOrd="0" parTransId="{780F9631-3375-45CF-9335-86503F63B2D4}" sibTransId="{E8CF659B-ACFC-499C-B85F-A9CC831A7ACF}"/>
    <dgm:cxn modelId="{80CE85D5-E3CB-454D-A9E5-85E88B467065}" srcId="{1E4FBB0C-DBFA-4A06-AC25-8AA80C3D52EF}" destId="{AF57B4F2-2A6E-47A5-A8E7-45912B208BF4}" srcOrd="1" destOrd="0" parTransId="{9345E81B-62AD-42BE-A363-52AD60E92D27}" sibTransId="{A3F8E06C-DA86-48E5-BD1D-D605988E0A11}"/>
    <dgm:cxn modelId="{C39F44FB-8B68-4AD2-9815-961A6154A346}" type="presOf" srcId="{BAB129BA-CB43-40F5-8C27-4E7579B8A6D8}" destId="{0A5ED6BA-052A-4AB7-8287-D64E05850444}" srcOrd="0" destOrd="0" presId="urn:microsoft.com/office/officeart/2008/layout/LinedList"/>
    <dgm:cxn modelId="{2E46A018-E45C-4D67-BC9B-67CF3A5E3288}" type="presParOf" srcId="{8525724D-B214-4399-9211-9CC869377561}" destId="{C940CBE0-D90F-4122-BC2B-5AA0F5E8E9CA}" srcOrd="0" destOrd="0" presId="urn:microsoft.com/office/officeart/2008/layout/LinedList"/>
    <dgm:cxn modelId="{4F40C9DD-56A5-42D2-AD9F-8DE5E8D4BE83}" type="presParOf" srcId="{8525724D-B214-4399-9211-9CC869377561}" destId="{8EF495AF-DC82-43F0-AB52-96990484E970}" srcOrd="1" destOrd="0" presId="urn:microsoft.com/office/officeart/2008/layout/LinedList"/>
    <dgm:cxn modelId="{7C4904E0-432B-40E9-8330-3EF0330CB5F8}" type="presParOf" srcId="{8EF495AF-DC82-43F0-AB52-96990484E970}" destId="{09D259BF-C814-4F07-A1AE-26A0E590FC3A}" srcOrd="0" destOrd="0" presId="urn:microsoft.com/office/officeart/2008/layout/LinedList"/>
    <dgm:cxn modelId="{04EB0B0F-C737-4FC2-80D8-01A906886C40}" type="presParOf" srcId="{8EF495AF-DC82-43F0-AB52-96990484E970}" destId="{9B2AA199-9200-46F2-9212-CE23D05D699B}" srcOrd="1" destOrd="0" presId="urn:microsoft.com/office/officeart/2008/layout/LinedList"/>
    <dgm:cxn modelId="{35E18922-FE36-4BCD-910C-813D05F6578D}" type="presParOf" srcId="{8525724D-B214-4399-9211-9CC869377561}" destId="{E3EE40CE-1253-4EDB-8047-AB744AE0998A}" srcOrd="2" destOrd="0" presId="urn:microsoft.com/office/officeart/2008/layout/LinedList"/>
    <dgm:cxn modelId="{EE245CE5-5119-4D49-8B42-6AC0AE7FE910}" type="presParOf" srcId="{8525724D-B214-4399-9211-9CC869377561}" destId="{AEF6A9F7-1563-4DA8-94B9-E709C24DB7FC}" srcOrd="3" destOrd="0" presId="urn:microsoft.com/office/officeart/2008/layout/LinedList"/>
    <dgm:cxn modelId="{F91B7507-A1EF-47DF-8C36-E1B7EBB47F14}" type="presParOf" srcId="{AEF6A9F7-1563-4DA8-94B9-E709C24DB7FC}" destId="{4582ADF8-77BE-4ED2-A0B2-A6E68078691D}" srcOrd="0" destOrd="0" presId="urn:microsoft.com/office/officeart/2008/layout/LinedList"/>
    <dgm:cxn modelId="{E9DAB0C5-AF62-4A20-A9E6-13316944B4E0}" type="presParOf" srcId="{AEF6A9F7-1563-4DA8-94B9-E709C24DB7FC}" destId="{B8C8837D-11F2-46AF-9054-17F5E593B215}" srcOrd="1" destOrd="0" presId="urn:microsoft.com/office/officeart/2008/layout/LinedList"/>
    <dgm:cxn modelId="{F06A04A2-9C12-47A6-AB48-7E79AB2F6A47}" type="presParOf" srcId="{8525724D-B214-4399-9211-9CC869377561}" destId="{30E26BEF-7B83-4749-9F9A-B0BE55C39EF1}" srcOrd="4" destOrd="0" presId="urn:microsoft.com/office/officeart/2008/layout/LinedList"/>
    <dgm:cxn modelId="{4B82F349-3542-46CF-A75D-E9EE2E1B83E4}" type="presParOf" srcId="{8525724D-B214-4399-9211-9CC869377561}" destId="{7A731ABD-537C-42F8-9D57-AE5BA5BD087F}" srcOrd="5" destOrd="0" presId="urn:microsoft.com/office/officeart/2008/layout/LinedList"/>
    <dgm:cxn modelId="{67A25E5E-4CFE-42F5-A27E-1F63D196A17A}" type="presParOf" srcId="{7A731ABD-537C-42F8-9D57-AE5BA5BD087F}" destId="{93D3BB79-274D-4025-A114-82E0254EE3D2}" srcOrd="0" destOrd="0" presId="urn:microsoft.com/office/officeart/2008/layout/LinedList"/>
    <dgm:cxn modelId="{DE275A65-2974-4C82-BC9D-C80B61C32C20}" type="presParOf" srcId="{7A731ABD-537C-42F8-9D57-AE5BA5BD087F}" destId="{F09C7D62-DF6F-4319-B124-B0158BE1F372}" srcOrd="1" destOrd="0" presId="urn:microsoft.com/office/officeart/2008/layout/LinedList"/>
    <dgm:cxn modelId="{40D34E7A-2440-47F4-BC4F-A62A6E272BC1}" type="presParOf" srcId="{8525724D-B214-4399-9211-9CC869377561}" destId="{B3EE4295-F435-42A1-9E13-368FD1CDB2E4}" srcOrd="6" destOrd="0" presId="urn:microsoft.com/office/officeart/2008/layout/LinedList"/>
    <dgm:cxn modelId="{97DE5E0F-E686-4279-9C24-D3F49C550C34}" type="presParOf" srcId="{8525724D-B214-4399-9211-9CC869377561}" destId="{C76F3291-00B0-495C-8565-B06C06DC5D06}" srcOrd="7" destOrd="0" presId="urn:microsoft.com/office/officeart/2008/layout/LinedList"/>
    <dgm:cxn modelId="{8315B1CF-550E-4BB2-B484-4B3BE9A14847}" type="presParOf" srcId="{C76F3291-00B0-495C-8565-B06C06DC5D06}" destId="{0A5ED6BA-052A-4AB7-8287-D64E05850444}" srcOrd="0" destOrd="0" presId="urn:microsoft.com/office/officeart/2008/layout/LinedList"/>
    <dgm:cxn modelId="{3DC84122-877D-4435-88ED-4AA35E96B936}" type="presParOf" srcId="{C76F3291-00B0-495C-8565-B06C06DC5D06}" destId="{EB9F98B6-E954-452F-A9E4-DE2739AC6713}" srcOrd="1" destOrd="0" presId="urn:microsoft.com/office/officeart/2008/layout/LinedList"/>
    <dgm:cxn modelId="{2FFB69A3-EE77-4E60-9277-C03433D24193}" type="presParOf" srcId="{8525724D-B214-4399-9211-9CC869377561}" destId="{0F4498A9-44FE-4BFD-882B-8513279CE3AB}" srcOrd="8" destOrd="0" presId="urn:microsoft.com/office/officeart/2008/layout/LinedList"/>
    <dgm:cxn modelId="{A0EEDBF8-7C75-405C-B33A-AAFA4D27C522}" type="presParOf" srcId="{8525724D-B214-4399-9211-9CC869377561}" destId="{7F1C8BDD-7D6F-496F-B4B0-264269D4CCF2}" srcOrd="9" destOrd="0" presId="urn:microsoft.com/office/officeart/2008/layout/LinedList"/>
    <dgm:cxn modelId="{00BBB489-87C6-45B3-95E6-7B50393A6EAE}" type="presParOf" srcId="{7F1C8BDD-7D6F-496F-B4B0-264269D4CCF2}" destId="{DAA0087C-5E3A-4B6C-B2CF-DD0ED4FE9F89}" srcOrd="0" destOrd="0" presId="urn:microsoft.com/office/officeart/2008/layout/LinedList"/>
    <dgm:cxn modelId="{1E8108EF-1F72-4258-89A0-DE7006EB6C79}" type="presParOf" srcId="{7F1C8BDD-7D6F-496F-B4B0-264269D4CCF2}" destId="{E2E4A87B-1F15-4A92-8CDB-E207947F8DA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ECF868-52DF-4CE6-BF27-4AD9EAA19D5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762557A-29D9-435B-94EE-C0E5BF1FD7C7}">
      <dgm:prSet/>
      <dgm:spPr>
        <a:solidFill>
          <a:srgbClr val="1F707A"/>
        </a:solidFill>
      </dgm:spPr>
      <dgm:t>
        <a:bodyPr/>
        <a:lstStyle/>
        <a:p>
          <a:r>
            <a:rPr lang="en-GB"/>
            <a:t>A “missed” or undiagnosed </a:t>
          </a:r>
          <a:r>
            <a:rPr lang="en-GB" err="1"/>
            <a:t>fetal</a:t>
          </a:r>
          <a:r>
            <a:rPr lang="en-GB"/>
            <a:t> abnormality can have devastating consequences for the child and family</a:t>
          </a:r>
          <a:endParaRPr lang="en-US"/>
        </a:p>
      </dgm:t>
    </dgm:pt>
    <dgm:pt modelId="{5092B04A-AA31-4B24-977A-142C61D47E64}" type="parTrans" cxnId="{A8014994-4977-43B9-9C14-FEC951DDEF75}">
      <dgm:prSet/>
      <dgm:spPr/>
      <dgm:t>
        <a:bodyPr/>
        <a:lstStyle/>
        <a:p>
          <a:endParaRPr lang="en-US"/>
        </a:p>
      </dgm:t>
    </dgm:pt>
    <dgm:pt modelId="{3446B0F7-131D-4709-B755-613ABD650537}" type="sibTrans" cxnId="{A8014994-4977-43B9-9C14-FEC951DDEF75}">
      <dgm:prSet/>
      <dgm:spPr/>
      <dgm:t>
        <a:bodyPr/>
        <a:lstStyle/>
        <a:p>
          <a:endParaRPr lang="en-US"/>
        </a:p>
      </dgm:t>
    </dgm:pt>
    <dgm:pt modelId="{DE78E9D0-768B-404E-9957-AE93F8E1C04C}">
      <dgm:prSet/>
      <dgm:spPr>
        <a:solidFill>
          <a:srgbClr val="1F707A"/>
        </a:solidFill>
      </dgm:spPr>
      <dgm:t>
        <a:bodyPr/>
        <a:lstStyle/>
        <a:p>
          <a:pPr rtl="0"/>
          <a:r>
            <a:rPr lang="en-GB" dirty="0"/>
            <a:t>Despite targeted training </a:t>
          </a:r>
          <a:r>
            <a:rPr lang="en-GB" dirty="0">
              <a:latin typeface="Calibri Light" panose="020F0302020204030204"/>
            </a:rPr>
            <a:t>20</a:t>
          </a:r>
          <a:r>
            <a:rPr lang="en-GB" dirty="0"/>
            <a:t> – </a:t>
          </a:r>
          <a:r>
            <a:rPr lang="en-GB" dirty="0">
              <a:latin typeface="Calibri Light" panose="020F0302020204030204"/>
            </a:rPr>
            <a:t>67</a:t>
          </a:r>
          <a:r>
            <a:rPr lang="en-GB" dirty="0"/>
            <a:t>% of congenital heart disease (CHD) </a:t>
          </a:r>
          <a:r>
            <a:rPr lang="en-GB" dirty="0">
              <a:latin typeface="Calibri Light" panose="020F0302020204030204"/>
            </a:rPr>
            <a:t>remain </a:t>
          </a:r>
          <a:r>
            <a:rPr lang="en-GB" dirty="0"/>
            <a:t>undetected</a:t>
          </a:r>
          <a:r>
            <a:rPr lang="en-GB" dirty="0">
              <a:latin typeface="Calibri Light" panose="020F0302020204030204"/>
            </a:rPr>
            <a:t> antenatally (NCHDA 2023)</a:t>
          </a:r>
        </a:p>
      </dgm:t>
    </dgm:pt>
    <dgm:pt modelId="{3DC07F37-2B2A-483B-9918-5840CEB50AC3}" type="parTrans" cxnId="{E2BDB7B3-1A36-4ED4-8D32-EFC3FF31D4D5}">
      <dgm:prSet/>
      <dgm:spPr/>
      <dgm:t>
        <a:bodyPr/>
        <a:lstStyle/>
        <a:p>
          <a:endParaRPr lang="en-US"/>
        </a:p>
      </dgm:t>
    </dgm:pt>
    <dgm:pt modelId="{41EAE038-5349-4CC4-865F-ADB79C3139EE}" type="sibTrans" cxnId="{E2BDB7B3-1A36-4ED4-8D32-EFC3FF31D4D5}">
      <dgm:prSet/>
      <dgm:spPr/>
      <dgm:t>
        <a:bodyPr/>
        <a:lstStyle/>
        <a:p>
          <a:endParaRPr lang="en-US"/>
        </a:p>
      </dgm:t>
    </dgm:pt>
    <dgm:pt modelId="{E3F17942-243A-4EF5-A227-EB63E1A1B18F}">
      <dgm:prSet/>
      <dgm:spPr>
        <a:solidFill>
          <a:srgbClr val="1F707A"/>
        </a:solidFill>
      </dgm:spPr>
      <dgm:t>
        <a:bodyPr/>
        <a:lstStyle/>
        <a:p>
          <a:r>
            <a:rPr lang="en-GB"/>
            <a:t>Real risk that Sonographers will make a diagnostic error resulting in missing a significant pathology or abnormality</a:t>
          </a:r>
          <a:endParaRPr lang="en-US"/>
        </a:p>
      </dgm:t>
    </dgm:pt>
    <dgm:pt modelId="{C548D787-49B9-4AC5-87CD-2EA17201AA5B}" type="parTrans" cxnId="{DC646B3D-C8B5-4BEB-A767-D43ED1E6DAB8}">
      <dgm:prSet/>
      <dgm:spPr/>
      <dgm:t>
        <a:bodyPr/>
        <a:lstStyle/>
        <a:p>
          <a:endParaRPr lang="en-US"/>
        </a:p>
      </dgm:t>
    </dgm:pt>
    <dgm:pt modelId="{0E4E25DC-BF26-441F-8DD6-478CBCDC9739}" type="sibTrans" cxnId="{DC646B3D-C8B5-4BEB-A767-D43ED1E6DAB8}">
      <dgm:prSet/>
      <dgm:spPr/>
      <dgm:t>
        <a:bodyPr/>
        <a:lstStyle/>
        <a:p>
          <a:endParaRPr lang="en-US"/>
        </a:p>
      </dgm:t>
    </dgm:pt>
    <dgm:pt modelId="{563D235D-55CD-4E30-8774-87CD785E31EB}">
      <dgm:prSet/>
      <dgm:spPr>
        <a:solidFill>
          <a:srgbClr val="1F707A"/>
        </a:solidFill>
      </dgm:spPr>
      <dgm:t>
        <a:bodyPr/>
        <a:lstStyle/>
        <a:p>
          <a:pPr rtl="0"/>
          <a:r>
            <a:rPr lang="en-GB"/>
            <a:t>The impact that diagnostic errors have on Obstetric Sonographers health and well-being is poorly understood or appreciated</a:t>
          </a:r>
          <a:r>
            <a:rPr lang="en-GB">
              <a:latin typeface="Calibri Light" panose="020F0302020204030204"/>
            </a:rPr>
            <a:t> </a:t>
          </a:r>
          <a:endParaRPr lang="en-US"/>
        </a:p>
      </dgm:t>
    </dgm:pt>
    <dgm:pt modelId="{55BD4D13-9792-4697-9392-52385B8FE269}" type="parTrans" cxnId="{700F8D0A-8B55-4AFA-9907-072027D7A936}">
      <dgm:prSet/>
      <dgm:spPr/>
      <dgm:t>
        <a:bodyPr/>
        <a:lstStyle/>
        <a:p>
          <a:endParaRPr lang="en-US"/>
        </a:p>
      </dgm:t>
    </dgm:pt>
    <dgm:pt modelId="{908D0C0B-D663-4A56-AE88-B81E1B479675}" type="sibTrans" cxnId="{700F8D0A-8B55-4AFA-9907-072027D7A936}">
      <dgm:prSet/>
      <dgm:spPr/>
      <dgm:t>
        <a:bodyPr/>
        <a:lstStyle/>
        <a:p>
          <a:endParaRPr lang="en-US"/>
        </a:p>
      </dgm:t>
    </dgm:pt>
    <dgm:pt modelId="{E17C0E77-277F-47C0-A2D7-5E04618C04E5}">
      <dgm:prSet/>
      <dgm:spPr>
        <a:solidFill>
          <a:srgbClr val="1F707A"/>
        </a:solidFill>
      </dgm:spPr>
      <dgm:t>
        <a:bodyPr/>
        <a:lstStyle/>
        <a:p>
          <a:r>
            <a:rPr lang="en-GB"/>
            <a:t>Support offered to Sonographers following making a diagnostic error also appears to be limited</a:t>
          </a:r>
          <a:endParaRPr lang="en-US"/>
        </a:p>
      </dgm:t>
    </dgm:pt>
    <dgm:pt modelId="{4653ECEE-CE0E-43E2-9956-471BA69BB2B7}" type="parTrans" cxnId="{39D96147-8C5E-4109-B61F-DBFF1F8BC534}">
      <dgm:prSet/>
      <dgm:spPr/>
      <dgm:t>
        <a:bodyPr/>
        <a:lstStyle/>
        <a:p>
          <a:endParaRPr lang="en-US"/>
        </a:p>
      </dgm:t>
    </dgm:pt>
    <dgm:pt modelId="{74835AE3-93F2-4CAF-BACF-B555ED145986}" type="sibTrans" cxnId="{39D96147-8C5E-4109-B61F-DBFF1F8BC534}">
      <dgm:prSet/>
      <dgm:spPr/>
      <dgm:t>
        <a:bodyPr/>
        <a:lstStyle/>
        <a:p>
          <a:endParaRPr lang="en-US"/>
        </a:p>
      </dgm:t>
    </dgm:pt>
    <dgm:pt modelId="{1E046E7F-87AF-4193-9B52-28C252BA2018}" type="pres">
      <dgm:prSet presAssocID="{9DECF868-52DF-4CE6-BF27-4AD9EAA19D57}" presName="linear" presStyleCnt="0">
        <dgm:presLayoutVars>
          <dgm:animLvl val="lvl"/>
          <dgm:resizeHandles val="exact"/>
        </dgm:presLayoutVars>
      </dgm:prSet>
      <dgm:spPr/>
    </dgm:pt>
    <dgm:pt modelId="{18087DBE-BA01-4FC5-8B44-378E6E3A13D8}" type="pres">
      <dgm:prSet presAssocID="{C762557A-29D9-435B-94EE-C0E5BF1FD7C7}" presName="parentText" presStyleLbl="node1" presStyleIdx="0" presStyleCnt="5">
        <dgm:presLayoutVars>
          <dgm:chMax val="0"/>
          <dgm:bulletEnabled val="1"/>
        </dgm:presLayoutVars>
      </dgm:prSet>
      <dgm:spPr>
        <a:solidFill>
          <a:srgbClr val="0E7582"/>
        </a:solidFill>
      </dgm:spPr>
    </dgm:pt>
    <dgm:pt modelId="{8E545C37-CC56-4909-8FCA-E21245EE8711}" type="pres">
      <dgm:prSet presAssocID="{3446B0F7-131D-4709-B755-613ABD650537}" presName="spacer" presStyleCnt="0"/>
      <dgm:spPr/>
    </dgm:pt>
    <dgm:pt modelId="{7319DE83-3C83-4C68-A3A1-E12799AD9772}" type="pres">
      <dgm:prSet presAssocID="{DE78E9D0-768B-404E-9957-AE93F8E1C04C}" presName="parentText" presStyleLbl="node1" presStyleIdx="1" presStyleCnt="5">
        <dgm:presLayoutVars>
          <dgm:chMax val="0"/>
          <dgm:bulletEnabled val="1"/>
        </dgm:presLayoutVars>
      </dgm:prSet>
      <dgm:spPr>
        <a:solidFill>
          <a:srgbClr val="187380"/>
        </a:solidFill>
      </dgm:spPr>
    </dgm:pt>
    <dgm:pt modelId="{CB90E523-8B8F-431C-B38D-B5BC1BDAA538}" type="pres">
      <dgm:prSet presAssocID="{41EAE038-5349-4CC4-865F-ADB79C3139EE}" presName="spacer" presStyleCnt="0"/>
      <dgm:spPr/>
    </dgm:pt>
    <dgm:pt modelId="{1F19870A-1EDA-4FD1-B4FA-EEE5AD939FDF}" type="pres">
      <dgm:prSet presAssocID="{E3F17942-243A-4EF5-A227-EB63E1A1B18F}" presName="parentText" presStyleLbl="node1" presStyleIdx="2" presStyleCnt="5">
        <dgm:presLayoutVars>
          <dgm:chMax val="0"/>
          <dgm:bulletEnabled val="1"/>
        </dgm:presLayoutVars>
      </dgm:prSet>
      <dgm:spPr>
        <a:solidFill>
          <a:srgbClr val="0E7582"/>
        </a:solidFill>
      </dgm:spPr>
    </dgm:pt>
    <dgm:pt modelId="{4EBF923C-E7F1-4CD2-9946-D2894D90FE98}" type="pres">
      <dgm:prSet presAssocID="{0E4E25DC-BF26-441F-8DD6-478CBCDC9739}" presName="spacer" presStyleCnt="0"/>
      <dgm:spPr/>
    </dgm:pt>
    <dgm:pt modelId="{41212A14-E82A-4538-A6B8-2C075F24C847}" type="pres">
      <dgm:prSet presAssocID="{563D235D-55CD-4E30-8774-87CD785E31EB}" presName="parentText" presStyleLbl="node1" presStyleIdx="3" presStyleCnt="5">
        <dgm:presLayoutVars>
          <dgm:chMax val="0"/>
          <dgm:bulletEnabled val="1"/>
        </dgm:presLayoutVars>
      </dgm:prSet>
      <dgm:spPr>
        <a:solidFill>
          <a:srgbClr val="0E7582"/>
        </a:solidFill>
      </dgm:spPr>
    </dgm:pt>
    <dgm:pt modelId="{AFFA4DEF-620A-4D4A-B653-7908D9BEEBD2}" type="pres">
      <dgm:prSet presAssocID="{908D0C0B-D663-4A56-AE88-B81E1B479675}" presName="spacer" presStyleCnt="0"/>
      <dgm:spPr/>
    </dgm:pt>
    <dgm:pt modelId="{EF6546EF-92BE-476D-A53D-5C84A1D25C49}" type="pres">
      <dgm:prSet presAssocID="{E17C0E77-277F-47C0-A2D7-5E04618C04E5}" presName="parentText" presStyleLbl="node1" presStyleIdx="4" presStyleCnt="5">
        <dgm:presLayoutVars>
          <dgm:chMax val="0"/>
          <dgm:bulletEnabled val="1"/>
        </dgm:presLayoutVars>
      </dgm:prSet>
      <dgm:spPr/>
    </dgm:pt>
  </dgm:ptLst>
  <dgm:cxnLst>
    <dgm:cxn modelId="{700F8D0A-8B55-4AFA-9907-072027D7A936}" srcId="{9DECF868-52DF-4CE6-BF27-4AD9EAA19D57}" destId="{563D235D-55CD-4E30-8774-87CD785E31EB}" srcOrd="3" destOrd="0" parTransId="{55BD4D13-9792-4697-9392-52385B8FE269}" sibTransId="{908D0C0B-D663-4A56-AE88-B81E1B479675}"/>
    <dgm:cxn modelId="{133E2021-93B5-4C8F-ACBD-189625731B0B}" type="presOf" srcId="{E3F17942-243A-4EF5-A227-EB63E1A1B18F}" destId="{1F19870A-1EDA-4FD1-B4FA-EEE5AD939FDF}" srcOrd="0" destOrd="0" presId="urn:microsoft.com/office/officeart/2005/8/layout/vList2"/>
    <dgm:cxn modelId="{DC646B3D-C8B5-4BEB-A767-D43ED1E6DAB8}" srcId="{9DECF868-52DF-4CE6-BF27-4AD9EAA19D57}" destId="{E3F17942-243A-4EF5-A227-EB63E1A1B18F}" srcOrd="2" destOrd="0" parTransId="{C548D787-49B9-4AC5-87CD-2EA17201AA5B}" sibTransId="{0E4E25DC-BF26-441F-8DD6-478CBCDC9739}"/>
    <dgm:cxn modelId="{CAE04846-C054-4758-A5DB-98D0F75B1109}" type="presOf" srcId="{DE78E9D0-768B-404E-9957-AE93F8E1C04C}" destId="{7319DE83-3C83-4C68-A3A1-E12799AD9772}" srcOrd="0" destOrd="0" presId="urn:microsoft.com/office/officeart/2005/8/layout/vList2"/>
    <dgm:cxn modelId="{39D96147-8C5E-4109-B61F-DBFF1F8BC534}" srcId="{9DECF868-52DF-4CE6-BF27-4AD9EAA19D57}" destId="{E17C0E77-277F-47C0-A2D7-5E04618C04E5}" srcOrd="4" destOrd="0" parTransId="{4653ECEE-CE0E-43E2-9956-471BA69BB2B7}" sibTransId="{74835AE3-93F2-4CAF-BACF-B555ED145986}"/>
    <dgm:cxn modelId="{4B358D82-3A5A-4E88-AE99-7F9A18AFCC44}" type="presOf" srcId="{563D235D-55CD-4E30-8774-87CD785E31EB}" destId="{41212A14-E82A-4538-A6B8-2C075F24C847}" srcOrd="0" destOrd="0" presId="urn:microsoft.com/office/officeart/2005/8/layout/vList2"/>
    <dgm:cxn modelId="{A8014994-4977-43B9-9C14-FEC951DDEF75}" srcId="{9DECF868-52DF-4CE6-BF27-4AD9EAA19D57}" destId="{C762557A-29D9-435B-94EE-C0E5BF1FD7C7}" srcOrd="0" destOrd="0" parTransId="{5092B04A-AA31-4B24-977A-142C61D47E64}" sibTransId="{3446B0F7-131D-4709-B755-613ABD650537}"/>
    <dgm:cxn modelId="{446D9EA6-507B-462B-8B27-3F835ABB9DCF}" type="presOf" srcId="{E17C0E77-277F-47C0-A2D7-5E04618C04E5}" destId="{EF6546EF-92BE-476D-A53D-5C84A1D25C49}" srcOrd="0" destOrd="0" presId="urn:microsoft.com/office/officeart/2005/8/layout/vList2"/>
    <dgm:cxn modelId="{E2BDB7B3-1A36-4ED4-8D32-EFC3FF31D4D5}" srcId="{9DECF868-52DF-4CE6-BF27-4AD9EAA19D57}" destId="{DE78E9D0-768B-404E-9957-AE93F8E1C04C}" srcOrd="1" destOrd="0" parTransId="{3DC07F37-2B2A-483B-9918-5840CEB50AC3}" sibTransId="{41EAE038-5349-4CC4-865F-ADB79C3139EE}"/>
    <dgm:cxn modelId="{BBE918F0-CDFA-4A78-83DE-88943B1CBE03}" type="presOf" srcId="{9DECF868-52DF-4CE6-BF27-4AD9EAA19D57}" destId="{1E046E7F-87AF-4193-9B52-28C252BA2018}" srcOrd="0" destOrd="0" presId="urn:microsoft.com/office/officeart/2005/8/layout/vList2"/>
    <dgm:cxn modelId="{1B767CFA-CA5D-4B31-A0B1-CB7AEB7ACA61}" type="presOf" srcId="{C762557A-29D9-435B-94EE-C0E5BF1FD7C7}" destId="{18087DBE-BA01-4FC5-8B44-378E6E3A13D8}" srcOrd="0" destOrd="0" presId="urn:microsoft.com/office/officeart/2005/8/layout/vList2"/>
    <dgm:cxn modelId="{A6D7120A-4416-430D-BE64-1C19737FAC42}" type="presParOf" srcId="{1E046E7F-87AF-4193-9B52-28C252BA2018}" destId="{18087DBE-BA01-4FC5-8B44-378E6E3A13D8}" srcOrd="0" destOrd="0" presId="urn:microsoft.com/office/officeart/2005/8/layout/vList2"/>
    <dgm:cxn modelId="{CA27F30F-56AB-4775-9435-D1CF63295E3C}" type="presParOf" srcId="{1E046E7F-87AF-4193-9B52-28C252BA2018}" destId="{8E545C37-CC56-4909-8FCA-E21245EE8711}" srcOrd="1" destOrd="0" presId="urn:microsoft.com/office/officeart/2005/8/layout/vList2"/>
    <dgm:cxn modelId="{B22F234A-1E85-4148-A3E6-E900E6863106}" type="presParOf" srcId="{1E046E7F-87AF-4193-9B52-28C252BA2018}" destId="{7319DE83-3C83-4C68-A3A1-E12799AD9772}" srcOrd="2" destOrd="0" presId="urn:microsoft.com/office/officeart/2005/8/layout/vList2"/>
    <dgm:cxn modelId="{567222B0-5CAA-44E5-93C5-653CEAE09C97}" type="presParOf" srcId="{1E046E7F-87AF-4193-9B52-28C252BA2018}" destId="{CB90E523-8B8F-431C-B38D-B5BC1BDAA538}" srcOrd="3" destOrd="0" presId="urn:microsoft.com/office/officeart/2005/8/layout/vList2"/>
    <dgm:cxn modelId="{FF17E66A-B0ED-48BD-B1CF-25ECC533CBE7}" type="presParOf" srcId="{1E046E7F-87AF-4193-9B52-28C252BA2018}" destId="{1F19870A-1EDA-4FD1-B4FA-EEE5AD939FDF}" srcOrd="4" destOrd="0" presId="urn:microsoft.com/office/officeart/2005/8/layout/vList2"/>
    <dgm:cxn modelId="{9B9CF47D-48D8-4A4B-9B8E-7B8761210970}" type="presParOf" srcId="{1E046E7F-87AF-4193-9B52-28C252BA2018}" destId="{4EBF923C-E7F1-4CD2-9946-D2894D90FE98}" srcOrd="5" destOrd="0" presId="urn:microsoft.com/office/officeart/2005/8/layout/vList2"/>
    <dgm:cxn modelId="{72F57CCA-34F8-4960-9DA8-D56C46821490}" type="presParOf" srcId="{1E046E7F-87AF-4193-9B52-28C252BA2018}" destId="{41212A14-E82A-4538-A6B8-2C075F24C847}" srcOrd="6" destOrd="0" presId="urn:microsoft.com/office/officeart/2005/8/layout/vList2"/>
    <dgm:cxn modelId="{68C9AEFC-A7B0-4F3D-822D-856B30886F2A}" type="presParOf" srcId="{1E046E7F-87AF-4193-9B52-28C252BA2018}" destId="{AFFA4DEF-620A-4D4A-B653-7908D9BEEBD2}" srcOrd="7" destOrd="0" presId="urn:microsoft.com/office/officeart/2005/8/layout/vList2"/>
    <dgm:cxn modelId="{37FDE3A2-553D-4BFF-8B77-3F23584FC9CA}" type="presParOf" srcId="{1E046E7F-87AF-4193-9B52-28C252BA2018}" destId="{EF6546EF-92BE-476D-A53D-5C84A1D25C4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378B9F-13FC-425A-BFDF-5468CD1271CB}"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960220DE-DA42-4383-9673-BCBF7F73CA0D}">
      <dgm:prSet/>
      <dgm:spPr>
        <a:solidFill>
          <a:srgbClr val="1F707A"/>
        </a:solidFill>
      </dgm:spPr>
      <dgm:t>
        <a:bodyPr/>
        <a:lstStyle/>
        <a:p>
          <a:pPr rtl="0"/>
          <a:r>
            <a:rPr lang="en-GB" b="1">
              <a:latin typeface="Calibri Light" panose="020F0302020204030204"/>
            </a:rPr>
            <a:t>Aim</a:t>
          </a:r>
          <a:r>
            <a:rPr lang="en-GB" b="1"/>
            <a:t>:</a:t>
          </a:r>
          <a:r>
            <a:rPr lang="en-GB" b="1">
              <a:latin typeface="Calibri Light" panose="020F0302020204030204"/>
            </a:rPr>
            <a:t> </a:t>
          </a:r>
          <a:endParaRPr lang="en-US"/>
        </a:p>
      </dgm:t>
    </dgm:pt>
    <dgm:pt modelId="{F6F16AC7-28AE-425D-AA94-4C1C706569DD}" type="parTrans" cxnId="{1541DF05-1DC7-4523-8E07-4D018FA775E3}">
      <dgm:prSet/>
      <dgm:spPr/>
      <dgm:t>
        <a:bodyPr/>
        <a:lstStyle/>
        <a:p>
          <a:endParaRPr lang="en-US"/>
        </a:p>
      </dgm:t>
    </dgm:pt>
    <dgm:pt modelId="{8FC84FD3-B5EE-4516-824E-CA42D6FCD91A}" type="sibTrans" cxnId="{1541DF05-1DC7-4523-8E07-4D018FA775E3}">
      <dgm:prSet/>
      <dgm:spPr/>
      <dgm:t>
        <a:bodyPr/>
        <a:lstStyle/>
        <a:p>
          <a:endParaRPr lang="en-US"/>
        </a:p>
      </dgm:t>
    </dgm:pt>
    <dgm:pt modelId="{A14DB3BF-F8B6-44EA-BB9B-4433B0A21A2D}">
      <dgm:prSet phldr="0"/>
      <dgm:spPr>
        <a:solidFill>
          <a:srgbClr val="1F707A"/>
        </a:solidFill>
      </dgm:spPr>
      <dgm:t>
        <a:bodyPr/>
        <a:lstStyle/>
        <a:p>
          <a:pPr rtl="0"/>
          <a:r>
            <a:rPr lang="en-GB">
              <a:latin typeface="Calibri Light" panose="020F0302020204030204"/>
            </a:rPr>
            <a:t>Mixed Methods Design: </a:t>
          </a:r>
        </a:p>
      </dgm:t>
    </dgm:pt>
    <dgm:pt modelId="{51F4B784-0CAC-4714-8BA8-E9C6E3BC8F2A}" type="parTrans" cxnId="{739FC71A-6930-4E74-9785-C971E8AA6CC7}">
      <dgm:prSet/>
      <dgm:spPr/>
    </dgm:pt>
    <dgm:pt modelId="{4E9D01C3-D488-4114-B22B-AD4EF95CC632}" type="sibTrans" cxnId="{739FC71A-6930-4E74-9785-C971E8AA6CC7}">
      <dgm:prSet/>
      <dgm:spPr/>
      <dgm:t>
        <a:bodyPr/>
        <a:lstStyle/>
        <a:p>
          <a:endParaRPr lang="en-US"/>
        </a:p>
      </dgm:t>
    </dgm:pt>
    <dgm:pt modelId="{669F3FD1-6A6F-4F61-84C9-3884B40CAC15}">
      <dgm:prSet phldr="0"/>
      <dgm:spPr/>
      <dgm:t>
        <a:bodyPr/>
        <a:lstStyle/>
        <a:p>
          <a:r>
            <a:rPr lang="en-GB" dirty="0">
              <a:solidFill>
                <a:schemeClr val="tx2"/>
              </a:solidFill>
              <a:latin typeface="Calibri Light" panose="020F0302020204030204"/>
            </a:rPr>
            <a:t>1st Stage – Second Victim Experience and Support Survey (SVEST) </a:t>
          </a:r>
          <a:endParaRPr lang="en-GB" dirty="0">
            <a:solidFill>
              <a:schemeClr val="tx2"/>
            </a:solidFill>
          </a:endParaRPr>
        </a:p>
      </dgm:t>
    </dgm:pt>
    <dgm:pt modelId="{A067504A-4007-494F-B52E-BD48FCE9F667}" type="parTrans" cxnId="{2D11018B-F4DB-4FBB-B8B0-C8CE9434AEF5}">
      <dgm:prSet/>
      <dgm:spPr/>
    </dgm:pt>
    <dgm:pt modelId="{DFFEA130-1D15-4DBE-A7D7-095D6D99065C}" type="sibTrans" cxnId="{2D11018B-F4DB-4FBB-B8B0-C8CE9434AEF5}">
      <dgm:prSet/>
      <dgm:spPr/>
      <dgm:t>
        <a:bodyPr/>
        <a:lstStyle/>
        <a:p>
          <a:endParaRPr lang="en-US"/>
        </a:p>
      </dgm:t>
    </dgm:pt>
    <dgm:pt modelId="{44C8A732-9E5F-4F39-9430-647038AF9D35}">
      <dgm:prSet phldr="0"/>
      <dgm:spPr/>
      <dgm:t>
        <a:bodyPr/>
        <a:lstStyle/>
        <a:p>
          <a:pPr rtl="0"/>
          <a:r>
            <a:rPr lang="en-GB" dirty="0">
              <a:solidFill>
                <a:schemeClr val="tx2"/>
              </a:solidFill>
              <a:latin typeface="Calibri Light" panose="020F0302020204030204"/>
            </a:rPr>
            <a:t>2nd Stage – Semi-structured Interviews</a:t>
          </a:r>
        </a:p>
      </dgm:t>
    </dgm:pt>
    <dgm:pt modelId="{70479B09-BC61-4DAC-8470-83D559716148}" type="parTrans" cxnId="{35D7653F-BF5B-4DA7-8245-405F08E81771}">
      <dgm:prSet/>
      <dgm:spPr/>
    </dgm:pt>
    <dgm:pt modelId="{9A5A9EB5-06C4-4FFA-9D84-60E01D985EC8}" type="sibTrans" cxnId="{35D7653F-BF5B-4DA7-8245-405F08E81771}">
      <dgm:prSet/>
      <dgm:spPr/>
      <dgm:t>
        <a:bodyPr/>
        <a:lstStyle/>
        <a:p>
          <a:endParaRPr lang="en-US"/>
        </a:p>
      </dgm:t>
    </dgm:pt>
    <dgm:pt modelId="{01951EAE-229B-44C5-BDD9-8B6ECC85C9AD}">
      <dgm:prSet phldr="0"/>
      <dgm:spPr/>
      <dgm:t>
        <a:bodyPr/>
        <a:lstStyle/>
        <a:p>
          <a:pPr rtl="0"/>
          <a:r>
            <a:rPr lang="en-GB" dirty="0">
              <a:solidFill>
                <a:schemeClr val="tx2"/>
              </a:solidFill>
              <a:latin typeface="Calibri Light" panose="020F0302020204030204"/>
            </a:rPr>
            <a:t>Reflexive Thematic Analysis / Themes</a:t>
          </a:r>
        </a:p>
      </dgm:t>
    </dgm:pt>
    <dgm:pt modelId="{5C40060C-A4D2-43CF-910D-5355D9FBF39E}" type="parTrans" cxnId="{6C4C94C9-D9E4-4E76-90CD-F4DB748D27C0}">
      <dgm:prSet/>
      <dgm:spPr/>
    </dgm:pt>
    <dgm:pt modelId="{7B965024-03DB-49DB-B2B2-C4199B24966D}" type="sibTrans" cxnId="{6C4C94C9-D9E4-4E76-90CD-F4DB748D27C0}">
      <dgm:prSet/>
      <dgm:spPr/>
      <dgm:t>
        <a:bodyPr/>
        <a:lstStyle/>
        <a:p>
          <a:endParaRPr lang="en-US"/>
        </a:p>
      </dgm:t>
    </dgm:pt>
    <dgm:pt modelId="{57F61540-E413-44F9-8D23-73A991BDF002}">
      <dgm:prSet phldr="0"/>
      <dgm:spPr/>
      <dgm:t>
        <a:bodyPr/>
        <a:lstStyle/>
        <a:p>
          <a:pPr rtl="0"/>
          <a:r>
            <a:rPr lang="en-GB" dirty="0">
              <a:solidFill>
                <a:schemeClr val="tx2"/>
              </a:solidFill>
              <a:latin typeface="Calibri Light" panose="020F0302020204030204"/>
            </a:rPr>
            <a:t>Reflexivity </a:t>
          </a:r>
        </a:p>
      </dgm:t>
    </dgm:pt>
    <dgm:pt modelId="{DA144060-94E3-4B74-A75C-FF74EA89E465}" type="parTrans" cxnId="{5AD711A4-FF00-4698-8839-CE1C9425E01B}">
      <dgm:prSet/>
      <dgm:spPr/>
    </dgm:pt>
    <dgm:pt modelId="{4E1FE383-02DB-44CD-809E-A48B5925F46A}" type="sibTrans" cxnId="{5AD711A4-FF00-4698-8839-CE1C9425E01B}">
      <dgm:prSet/>
      <dgm:spPr/>
      <dgm:t>
        <a:bodyPr/>
        <a:lstStyle/>
        <a:p>
          <a:endParaRPr lang="en-US"/>
        </a:p>
      </dgm:t>
    </dgm:pt>
    <dgm:pt modelId="{B93D9183-78D7-48D4-A88D-E850825F8D0F}">
      <dgm:prSet phldr="0"/>
      <dgm:spPr/>
      <dgm:t>
        <a:bodyPr/>
        <a:lstStyle/>
        <a:p>
          <a:endParaRPr lang="en-GB">
            <a:latin typeface="Calibri Light" panose="020F0302020204030204"/>
          </a:endParaRPr>
        </a:p>
      </dgm:t>
    </dgm:pt>
    <dgm:pt modelId="{F3B457A3-E673-4B08-ABBA-30B9C700A360}" type="parTrans" cxnId="{83C595D5-F5D9-4E74-8575-A6C65D0EE322}">
      <dgm:prSet/>
      <dgm:spPr/>
    </dgm:pt>
    <dgm:pt modelId="{190AA755-D035-43F5-B330-67238918EB8E}" type="sibTrans" cxnId="{83C595D5-F5D9-4E74-8575-A6C65D0EE322}">
      <dgm:prSet/>
      <dgm:spPr/>
      <dgm:t>
        <a:bodyPr/>
        <a:lstStyle/>
        <a:p>
          <a:endParaRPr lang="en-US"/>
        </a:p>
      </dgm:t>
    </dgm:pt>
    <dgm:pt modelId="{53A4EB36-A457-464C-9F61-EB452CD32CF2}">
      <dgm:prSet phldr="0"/>
      <dgm:spPr/>
      <dgm:t>
        <a:bodyPr/>
        <a:lstStyle/>
        <a:p>
          <a:pPr rtl="0"/>
          <a:r>
            <a:rPr lang="en-GB" dirty="0">
              <a:solidFill>
                <a:schemeClr val="tx2"/>
              </a:solidFill>
              <a:latin typeface="Calibri Light" panose="020F0302020204030204"/>
            </a:rPr>
            <a:t>NHS Sonographers who have made a diagnostic error</a:t>
          </a:r>
        </a:p>
      </dgm:t>
    </dgm:pt>
    <dgm:pt modelId="{6E0E4D71-7F48-4AA5-B91D-CFC75F69640D}" type="parTrans" cxnId="{78B8AEA6-E823-405C-9AC0-5A7316A8CD04}">
      <dgm:prSet/>
      <dgm:spPr/>
    </dgm:pt>
    <dgm:pt modelId="{BDB57C77-BABC-4A0B-834F-0C8936B0FF89}" type="sibTrans" cxnId="{78B8AEA6-E823-405C-9AC0-5A7316A8CD04}">
      <dgm:prSet/>
      <dgm:spPr/>
      <dgm:t>
        <a:bodyPr/>
        <a:lstStyle/>
        <a:p>
          <a:endParaRPr lang="en-US"/>
        </a:p>
      </dgm:t>
    </dgm:pt>
    <dgm:pt modelId="{0DBC599B-CC80-45BE-BD37-A1D723E55786}">
      <dgm:prSet/>
      <dgm:spPr/>
      <dgm:t>
        <a:bodyPr/>
        <a:lstStyle/>
        <a:p>
          <a:pPr rtl="0"/>
          <a:r>
            <a:rPr lang="en-GB" dirty="0">
              <a:solidFill>
                <a:schemeClr val="tx2"/>
              </a:solidFill>
            </a:rPr>
            <a:t>To explore the views, experiences and impact on “second victim” NHS Obstetric Sonographers following making a diagnostic error</a:t>
          </a:r>
          <a:endParaRPr lang="en-US" dirty="0">
            <a:solidFill>
              <a:schemeClr val="tx2"/>
            </a:solidFill>
            <a:latin typeface="Calibri Light" panose="020F0302020204030204"/>
          </a:endParaRPr>
        </a:p>
      </dgm:t>
    </dgm:pt>
    <dgm:pt modelId="{F33C0748-044E-49E3-975D-87446A21F82D}" type="parTrans" cxnId="{8BEF834B-09BA-44D6-91D7-6A8263927963}">
      <dgm:prSet/>
      <dgm:spPr/>
      <dgm:t>
        <a:bodyPr/>
        <a:lstStyle/>
        <a:p>
          <a:endParaRPr lang="en-US"/>
        </a:p>
      </dgm:t>
    </dgm:pt>
    <dgm:pt modelId="{B6638127-1B93-4923-AB53-299A2A12DC88}" type="sibTrans" cxnId="{8BEF834B-09BA-44D6-91D7-6A8263927963}">
      <dgm:prSet/>
      <dgm:spPr/>
      <dgm:t>
        <a:bodyPr/>
        <a:lstStyle/>
        <a:p>
          <a:endParaRPr lang="en-US"/>
        </a:p>
      </dgm:t>
    </dgm:pt>
    <dgm:pt modelId="{D93DB96E-9216-4B17-86FE-4D6648A0C04E}" type="pres">
      <dgm:prSet presAssocID="{91378B9F-13FC-425A-BFDF-5468CD1271CB}" presName="linear" presStyleCnt="0">
        <dgm:presLayoutVars>
          <dgm:animLvl val="lvl"/>
          <dgm:resizeHandles val="exact"/>
        </dgm:presLayoutVars>
      </dgm:prSet>
      <dgm:spPr/>
    </dgm:pt>
    <dgm:pt modelId="{74D16210-DD0C-4815-B8D8-B11F236D97CB}" type="pres">
      <dgm:prSet presAssocID="{960220DE-DA42-4383-9673-BCBF7F73CA0D}" presName="parentText" presStyleLbl="node1" presStyleIdx="0" presStyleCnt="2">
        <dgm:presLayoutVars>
          <dgm:chMax val="0"/>
          <dgm:bulletEnabled val="1"/>
        </dgm:presLayoutVars>
      </dgm:prSet>
      <dgm:spPr>
        <a:solidFill>
          <a:srgbClr val="187380"/>
        </a:solidFill>
      </dgm:spPr>
    </dgm:pt>
    <dgm:pt modelId="{7086892F-AF70-4376-8B2C-5BD1F8AEAF84}" type="pres">
      <dgm:prSet presAssocID="{960220DE-DA42-4383-9673-BCBF7F73CA0D}" presName="childText" presStyleLbl="revTx" presStyleIdx="0" presStyleCnt="2">
        <dgm:presLayoutVars>
          <dgm:bulletEnabled val="1"/>
        </dgm:presLayoutVars>
      </dgm:prSet>
      <dgm:spPr/>
    </dgm:pt>
    <dgm:pt modelId="{CCF1C60B-B1D5-43A3-AC8B-1743F5CB8F97}" type="pres">
      <dgm:prSet presAssocID="{A14DB3BF-F8B6-44EA-BB9B-4433B0A21A2D}" presName="parentText" presStyleLbl="node1" presStyleIdx="1" presStyleCnt="2">
        <dgm:presLayoutVars>
          <dgm:chMax val="0"/>
          <dgm:bulletEnabled val="1"/>
        </dgm:presLayoutVars>
      </dgm:prSet>
      <dgm:spPr>
        <a:solidFill>
          <a:srgbClr val="0E7582"/>
        </a:solidFill>
      </dgm:spPr>
    </dgm:pt>
    <dgm:pt modelId="{F8EDD39F-3C40-485D-B6C3-7BE5557D9649}" type="pres">
      <dgm:prSet presAssocID="{A14DB3BF-F8B6-44EA-BB9B-4433B0A21A2D}" presName="childText" presStyleLbl="revTx" presStyleIdx="1" presStyleCnt="2">
        <dgm:presLayoutVars>
          <dgm:bulletEnabled val="1"/>
        </dgm:presLayoutVars>
      </dgm:prSet>
      <dgm:spPr/>
    </dgm:pt>
  </dgm:ptLst>
  <dgm:cxnLst>
    <dgm:cxn modelId="{1541DF05-1DC7-4523-8E07-4D018FA775E3}" srcId="{91378B9F-13FC-425A-BFDF-5468CD1271CB}" destId="{960220DE-DA42-4383-9673-BCBF7F73CA0D}" srcOrd="0" destOrd="0" parTransId="{F6F16AC7-28AE-425D-AA94-4C1C706569DD}" sibTransId="{8FC84FD3-B5EE-4516-824E-CA42D6FCD91A}"/>
    <dgm:cxn modelId="{C5313111-ADC7-4B03-A507-B7624871950B}" type="presOf" srcId="{91378B9F-13FC-425A-BFDF-5468CD1271CB}" destId="{D93DB96E-9216-4B17-86FE-4D6648A0C04E}" srcOrd="0" destOrd="0" presId="urn:microsoft.com/office/officeart/2005/8/layout/vList2"/>
    <dgm:cxn modelId="{739FC71A-6930-4E74-9785-C971E8AA6CC7}" srcId="{91378B9F-13FC-425A-BFDF-5468CD1271CB}" destId="{A14DB3BF-F8B6-44EA-BB9B-4433B0A21A2D}" srcOrd="1" destOrd="0" parTransId="{51F4B784-0CAC-4714-8BA8-E9C6E3BC8F2A}" sibTransId="{4E9D01C3-D488-4114-B22B-AD4EF95CC632}"/>
    <dgm:cxn modelId="{69ECFA2A-9F9C-4A40-9582-4577FFD7905B}" type="presOf" srcId="{960220DE-DA42-4383-9673-BCBF7F73CA0D}" destId="{74D16210-DD0C-4815-B8D8-B11F236D97CB}" srcOrd="0" destOrd="0" presId="urn:microsoft.com/office/officeart/2005/8/layout/vList2"/>
    <dgm:cxn modelId="{76097E36-DB25-4FE9-9AFC-F32780B8F58D}" type="presOf" srcId="{57F61540-E413-44F9-8D23-73A991BDF002}" destId="{F8EDD39F-3C40-485D-B6C3-7BE5557D9649}" srcOrd="0" destOrd="4" presId="urn:microsoft.com/office/officeart/2005/8/layout/vList2"/>
    <dgm:cxn modelId="{35D7653F-BF5B-4DA7-8245-405F08E81771}" srcId="{A14DB3BF-F8B6-44EA-BB9B-4433B0A21A2D}" destId="{44C8A732-9E5F-4F39-9430-647038AF9D35}" srcOrd="2" destOrd="0" parTransId="{70479B09-BC61-4DAC-8470-83D559716148}" sibTransId="{9A5A9EB5-06C4-4FFA-9D84-60E01D985EC8}"/>
    <dgm:cxn modelId="{5C9F2149-B922-44E0-8617-AE4C880E3E38}" type="presOf" srcId="{53A4EB36-A457-464C-9F61-EB452CD32CF2}" destId="{F8EDD39F-3C40-485D-B6C3-7BE5557D9649}" srcOrd="0" destOrd="0" presId="urn:microsoft.com/office/officeart/2005/8/layout/vList2"/>
    <dgm:cxn modelId="{8BEF834B-09BA-44D6-91D7-6A8263927963}" srcId="{960220DE-DA42-4383-9673-BCBF7F73CA0D}" destId="{0DBC599B-CC80-45BE-BD37-A1D723E55786}" srcOrd="0" destOrd="0" parTransId="{F33C0748-044E-49E3-975D-87446A21F82D}" sibTransId="{B6638127-1B93-4923-AB53-299A2A12DC88}"/>
    <dgm:cxn modelId="{6522CE73-91C0-4CDD-A51B-803198684C3C}" type="presOf" srcId="{0DBC599B-CC80-45BE-BD37-A1D723E55786}" destId="{7086892F-AF70-4376-8B2C-5BD1F8AEAF84}" srcOrd="0" destOrd="0" presId="urn:microsoft.com/office/officeart/2005/8/layout/vList2"/>
    <dgm:cxn modelId="{AC2CF756-A6DC-41CA-A85D-8E6DE11B6EE9}" type="presOf" srcId="{A14DB3BF-F8B6-44EA-BB9B-4433B0A21A2D}" destId="{CCF1C60B-B1D5-43A3-AC8B-1743F5CB8F97}" srcOrd="0" destOrd="0" presId="urn:microsoft.com/office/officeart/2005/8/layout/vList2"/>
    <dgm:cxn modelId="{5C1BCA7B-A14D-499A-A02C-6303E44F9EDE}" type="presOf" srcId="{669F3FD1-6A6F-4F61-84C9-3884B40CAC15}" destId="{F8EDD39F-3C40-485D-B6C3-7BE5557D9649}" srcOrd="0" destOrd="1" presId="urn:microsoft.com/office/officeart/2005/8/layout/vList2"/>
    <dgm:cxn modelId="{A19B3385-F3BC-4E1E-B23E-80D0D074BE02}" type="presOf" srcId="{01951EAE-229B-44C5-BDD9-8B6ECC85C9AD}" destId="{F8EDD39F-3C40-485D-B6C3-7BE5557D9649}" srcOrd="0" destOrd="3" presId="urn:microsoft.com/office/officeart/2005/8/layout/vList2"/>
    <dgm:cxn modelId="{2D11018B-F4DB-4FBB-B8B0-C8CE9434AEF5}" srcId="{A14DB3BF-F8B6-44EA-BB9B-4433B0A21A2D}" destId="{669F3FD1-6A6F-4F61-84C9-3884B40CAC15}" srcOrd="1" destOrd="0" parTransId="{A067504A-4007-494F-B52E-BD48FCE9F667}" sibTransId="{DFFEA130-1D15-4DBE-A7D7-095D6D99065C}"/>
    <dgm:cxn modelId="{5AD711A4-FF00-4698-8839-CE1C9425E01B}" srcId="{A14DB3BF-F8B6-44EA-BB9B-4433B0A21A2D}" destId="{57F61540-E413-44F9-8D23-73A991BDF002}" srcOrd="4" destOrd="0" parTransId="{DA144060-94E3-4B74-A75C-FF74EA89E465}" sibTransId="{4E1FE383-02DB-44CD-809E-A48B5925F46A}"/>
    <dgm:cxn modelId="{78B8AEA6-E823-405C-9AC0-5A7316A8CD04}" srcId="{A14DB3BF-F8B6-44EA-BB9B-4433B0A21A2D}" destId="{53A4EB36-A457-464C-9F61-EB452CD32CF2}" srcOrd="0" destOrd="0" parTransId="{6E0E4D71-7F48-4AA5-B91D-CFC75F69640D}" sibTransId="{BDB57C77-BABC-4A0B-834F-0C8936B0FF89}"/>
    <dgm:cxn modelId="{6C4C94C9-D9E4-4E76-90CD-F4DB748D27C0}" srcId="{A14DB3BF-F8B6-44EA-BB9B-4433B0A21A2D}" destId="{01951EAE-229B-44C5-BDD9-8B6ECC85C9AD}" srcOrd="3" destOrd="0" parTransId="{5C40060C-A4D2-43CF-910D-5355D9FBF39E}" sibTransId="{7B965024-03DB-49DB-B2B2-C4199B24966D}"/>
    <dgm:cxn modelId="{83C595D5-F5D9-4E74-8575-A6C65D0EE322}" srcId="{960220DE-DA42-4383-9673-BCBF7F73CA0D}" destId="{B93D9183-78D7-48D4-A88D-E850825F8D0F}" srcOrd="1" destOrd="0" parTransId="{F3B457A3-E673-4B08-ABBA-30B9C700A360}" sibTransId="{190AA755-D035-43F5-B330-67238918EB8E}"/>
    <dgm:cxn modelId="{DB6E37E3-F6A3-4D75-A532-39DE0930ADF9}" type="presOf" srcId="{B93D9183-78D7-48D4-A88D-E850825F8D0F}" destId="{7086892F-AF70-4376-8B2C-5BD1F8AEAF84}" srcOrd="0" destOrd="1" presId="urn:microsoft.com/office/officeart/2005/8/layout/vList2"/>
    <dgm:cxn modelId="{6BC8A0F7-3AA6-49E1-A58F-78089D8BA9CA}" type="presOf" srcId="{44C8A732-9E5F-4F39-9430-647038AF9D35}" destId="{F8EDD39F-3C40-485D-B6C3-7BE5557D9649}" srcOrd="0" destOrd="2" presId="urn:microsoft.com/office/officeart/2005/8/layout/vList2"/>
    <dgm:cxn modelId="{0D9E41D6-78A3-4C97-BAC0-E6FBC0B7BCB6}" type="presParOf" srcId="{D93DB96E-9216-4B17-86FE-4D6648A0C04E}" destId="{74D16210-DD0C-4815-B8D8-B11F236D97CB}" srcOrd="0" destOrd="0" presId="urn:microsoft.com/office/officeart/2005/8/layout/vList2"/>
    <dgm:cxn modelId="{F0A8CED3-5E1E-4A1D-ABA0-14C1A71ECBDC}" type="presParOf" srcId="{D93DB96E-9216-4B17-86FE-4D6648A0C04E}" destId="{7086892F-AF70-4376-8B2C-5BD1F8AEAF84}" srcOrd="1" destOrd="0" presId="urn:microsoft.com/office/officeart/2005/8/layout/vList2"/>
    <dgm:cxn modelId="{2F00F05A-0F8D-484D-A9F7-3B41E2D1AECF}" type="presParOf" srcId="{D93DB96E-9216-4B17-86FE-4D6648A0C04E}" destId="{CCF1C60B-B1D5-43A3-AC8B-1743F5CB8F97}" srcOrd="2" destOrd="0" presId="urn:microsoft.com/office/officeart/2005/8/layout/vList2"/>
    <dgm:cxn modelId="{03203E0B-28A8-452E-B89A-EA263894C600}" type="presParOf" srcId="{D93DB96E-9216-4B17-86FE-4D6648A0C04E}" destId="{F8EDD39F-3C40-485D-B6C3-7BE5557D964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81D7B6-2FA5-44BD-B28F-CFEBFA1AAB99}" type="doc">
      <dgm:prSet loTypeId="urn:microsoft.com/office/officeart/2018/2/layout/IconVerticalSolidList" loCatId="icon" qsTypeId="urn:microsoft.com/office/officeart/2005/8/quickstyle/simple4" qsCatId="simple" csTypeId="urn:microsoft.com/office/officeart/2005/8/colors/accent3_2" csCatId="accent3" phldr="1"/>
      <dgm:spPr/>
      <dgm:t>
        <a:bodyPr/>
        <a:lstStyle/>
        <a:p>
          <a:endParaRPr lang="en-US"/>
        </a:p>
      </dgm:t>
    </dgm:pt>
    <dgm:pt modelId="{CC843D18-3202-4993-A8D6-33353E7A6603}">
      <dgm:prSet phldr="0" custT="1"/>
      <dgm:spPr/>
      <dgm:t>
        <a:bodyPr/>
        <a:lstStyle/>
        <a:p>
          <a:pPr>
            <a:lnSpc>
              <a:spcPct val="100000"/>
            </a:lnSpc>
          </a:pPr>
          <a:r>
            <a:rPr lang="en-US" sz="2400" b="1" dirty="0">
              <a:solidFill>
                <a:schemeClr val="tx2"/>
              </a:solidFill>
              <a:latin typeface="Calibri Light" panose="020F0302020204030204"/>
            </a:rPr>
            <a:t>Personal and Professional Impact</a:t>
          </a:r>
          <a:endParaRPr lang="en-US" sz="2400" b="1" dirty="0">
            <a:solidFill>
              <a:schemeClr val="tx2"/>
            </a:solidFill>
          </a:endParaRPr>
        </a:p>
      </dgm:t>
    </dgm:pt>
    <dgm:pt modelId="{CA9FAFC2-FD20-4CD3-814C-D64871FBBFCA}" type="parTrans" cxnId="{D5DFF228-ED3D-450A-B0E1-D52C173E6632}">
      <dgm:prSet/>
      <dgm:spPr/>
      <dgm:t>
        <a:bodyPr/>
        <a:lstStyle/>
        <a:p>
          <a:endParaRPr lang="en-US"/>
        </a:p>
      </dgm:t>
    </dgm:pt>
    <dgm:pt modelId="{116C76CC-716D-4987-90CE-052076D1FDDF}" type="sibTrans" cxnId="{D5DFF228-ED3D-450A-B0E1-D52C173E6632}">
      <dgm:prSet/>
      <dgm:spPr/>
      <dgm:t>
        <a:bodyPr/>
        <a:lstStyle/>
        <a:p>
          <a:endParaRPr lang="en-US"/>
        </a:p>
      </dgm:t>
    </dgm:pt>
    <dgm:pt modelId="{04E4C816-C22D-4045-A49F-BA16EB3FB200}">
      <dgm:prSet custT="1"/>
      <dgm:spPr/>
      <dgm:t>
        <a:bodyPr/>
        <a:lstStyle/>
        <a:p>
          <a:pPr>
            <a:lnSpc>
              <a:spcPct val="100000"/>
            </a:lnSpc>
          </a:pPr>
          <a:r>
            <a:rPr lang="en-US" sz="2400" b="1" dirty="0">
              <a:solidFill>
                <a:schemeClr val="tx2"/>
              </a:solidFill>
              <a:latin typeface="Calibri Light" panose="020F0302020204030204"/>
            </a:rPr>
            <a:t>Levels of Support</a:t>
          </a:r>
          <a:endParaRPr lang="en-US" sz="2400" b="1" dirty="0">
            <a:solidFill>
              <a:schemeClr val="tx2"/>
            </a:solidFill>
          </a:endParaRPr>
        </a:p>
      </dgm:t>
    </dgm:pt>
    <dgm:pt modelId="{D025C88E-5696-4E55-9064-FD64C6E0C887}" type="parTrans" cxnId="{92A3D1BF-1CF4-4FBA-90CF-6665FA043D1B}">
      <dgm:prSet/>
      <dgm:spPr/>
      <dgm:t>
        <a:bodyPr/>
        <a:lstStyle/>
        <a:p>
          <a:endParaRPr lang="en-US"/>
        </a:p>
      </dgm:t>
    </dgm:pt>
    <dgm:pt modelId="{1419A792-623D-4E01-8A3E-01DA10BFA9BC}" type="sibTrans" cxnId="{92A3D1BF-1CF4-4FBA-90CF-6665FA043D1B}">
      <dgm:prSet/>
      <dgm:spPr/>
      <dgm:t>
        <a:bodyPr/>
        <a:lstStyle/>
        <a:p>
          <a:endParaRPr lang="en-US"/>
        </a:p>
      </dgm:t>
    </dgm:pt>
    <dgm:pt modelId="{BDE93508-9B24-4687-82CC-173A7CB14BB0}">
      <dgm:prSet custT="1"/>
      <dgm:spPr/>
      <dgm:t>
        <a:bodyPr/>
        <a:lstStyle/>
        <a:p>
          <a:pPr>
            <a:lnSpc>
              <a:spcPct val="100000"/>
            </a:lnSpc>
          </a:pPr>
          <a:r>
            <a:rPr lang="en-US" sz="2400" b="1" dirty="0">
              <a:solidFill>
                <a:schemeClr val="tx2"/>
              </a:solidFill>
              <a:latin typeface="Calibri Light" panose="020F0302020204030204"/>
            </a:rPr>
            <a:t>Individual Needs</a:t>
          </a:r>
          <a:endParaRPr lang="en-US" sz="2400" b="1" dirty="0">
            <a:solidFill>
              <a:schemeClr val="tx2"/>
            </a:solidFill>
          </a:endParaRPr>
        </a:p>
      </dgm:t>
    </dgm:pt>
    <dgm:pt modelId="{5BD6ECD0-3A13-47A3-B66A-E0B5AA6965B4}" type="parTrans" cxnId="{3E21EE93-9772-4626-AF21-83DF6E7AAB98}">
      <dgm:prSet/>
      <dgm:spPr/>
      <dgm:t>
        <a:bodyPr/>
        <a:lstStyle/>
        <a:p>
          <a:endParaRPr lang="en-US"/>
        </a:p>
      </dgm:t>
    </dgm:pt>
    <dgm:pt modelId="{3136D6C5-E4A4-4FBB-9BB9-95F1CDE209D3}" type="sibTrans" cxnId="{3E21EE93-9772-4626-AF21-83DF6E7AAB98}">
      <dgm:prSet/>
      <dgm:spPr/>
      <dgm:t>
        <a:bodyPr/>
        <a:lstStyle/>
        <a:p>
          <a:endParaRPr lang="en-US"/>
        </a:p>
      </dgm:t>
    </dgm:pt>
    <dgm:pt modelId="{53452B85-DB02-4B46-AA42-54B65E954D29}">
      <dgm:prSet phldr="0" custT="1"/>
      <dgm:spPr/>
      <dgm:t>
        <a:bodyPr/>
        <a:lstStyle/>
        <a:p>
          <a:pPr>
            <a:lnSpc>
              <a:spcPct val="100000"/>
            </a:lnSpc>
          </a:pPr>
          <a:r>
            <a:rPr lang="en-US" sz="2400" b="1" dirty="0">
              <a:solidFill>
                <a:schemeClr val="tx2"/>
              </a:solidFill>
              <a:latin typeface="Calibri Light" panose="020F0302020204030204"/>
            </a:rPr>
            <a:t>Sonographer role and Environment</a:t>
          </a:r>
        </a:p>
      </dgm:t>
    </dgm:pt>
    <dgm:pt modelId="{CB8E1F42-6DA4-4550-9797-74F6AA298DBA}" type="parTrans" cxnId="{9C2473D6-1F3E-4723-8A72-8EADE76E595D}">
      <dgm:prSet/>
      <dgm:spPr/>
      <dgm:t>
        <a:bodyPr/>
        <a:lstStyle/>
        <a:p>
          <a:endParaRPr lang="en-GB"/>
        </a:p>
      </dgm:t>
    </dgm:pt>
    <dgm:pt modelId="{0983A7A2-D76C-491E-9006-5A89321B21D7}" type="sibTrans" cxnId="{9C2473D6-1F3E-4723-8A72-8EADE76E595D}">
      <dgm:prSet/>
      <dgm:spPr/>
      <dgm:t>
        <a:bodyPr/>
        <a:lstStyle/>
        <a:p>
          <a:endParaRPr lang="en-GB"/>
        </a:p>
      </dgm:t>
    </dgm:pt>
    <dgm:pt modelId="{2D2AB4FB-0358-4D8B-9DB7-ED5FE1980B07}">
      <dgm:prSet phldr="0" custT="1"/>
      <dgm:spPr/>
      <dgm:t>
        <a:bodyPr/>
        <a:lstStyle/>
        <a:p>
          <a:pPr rtl="0">
            <a:lnSpc>
              <a:spcPct val="100000"/>
            </a:lnSpc>
          </a:pPr>
          <a:r>
            <a:rPr lang="en-US" sz="2400" b="1" dirty="0">
              <a:solidFill>
                <a:schemeClr val="tx2"/>
              </a:solidFill>
              <a:latin typeface="Calibri Light" panose="020F0302020204030204"/>
            </a:rPr>
            <a:t>Learning about the Error</a:t>
          </a:r>
        </a:p>
      </dgm:t>
    </dgm:pt>
    <dgm:pt modelId="{3E5D834D-5461-4D21-93CD-DB7FCA011217}" type="parTrans" cxnId="{42E926A1-7CDA-4F73-A14C-670F28D29FCA}">
      <dgm:prSet/>
      <dgm:spPr/>
      <dgm:t>
        <a:bodyPr/>
        <a:lstStyle/>
        <a:p>
          <a:endParaRPr lang="en-GB"/>
        </a:p>
      </dgm:t>
    </dgm:pt>
    <dgm:pt modelId="{F84943C2-5C1F-4294-AE05-604DD7DA653F}" type="sibTrans" cxnId="{42E926A1-7CDA-4F73-A14C-670F28D29FCA}">
      <dgm:prSet/>
      <dgm:spPr/>
      <dgm:t>
        <a:bodyPr/>
        <a:lstStyle/>
        <a:p>
          <a:endParaRPr lang="en-GB"/>
        </a:p>
      </dgm:t>
    </dgm:pt>
    <dgm:pt modelId="{387C2DD8-06C3-41BD-9541-B9F58F402864}" type="pres">
      <dgm:prSet presAssocID="{8C81D7B6-2FA5-44BD-B28F-CFEBFA1AAB99}" presName="root" presStyleCnt="0">
        <dgm:presLayoutVars>
          <dgm:dir/>
          <dgm:resizeHandles val="exact"/>
        </dgm:presLayoutVars>
      </dgm:prSet>
      <dgm:spPr/>
    </dgm:pt>
    <dgm:pt modelId="{5C86D19F-D009-4C1E-BE8D-8A51360E2BF9}" type="pres">
      <dgm:prSet presAssocID="{53452B85-DB02-4B46-AA42-54B65E954D29}" presName="compNode" presStyleCnt="0"/>
      <dgm:spPr/>
    </dgm:pt>
    <dgm:pt modelId="{2D0C6C88-46EB-4F84-BD93-706D4F1C79B1}" type="pres">
      <dgm:prSet presAssocID="{53452B85-DB02-4B46-AA42-54B65E954D29}" presName="bgRect" presStyleLbl="bgShp" presStyleIdx="0" presStyleCnt="5"/>
      <dgm:spPr/>
    </dgm:pt>
    <dgm:pt modelId="{34FDF5DD-6801-4871-B3D2-FA73A095D8E5}" type="pres">
      <dgm:prSet presAssocID="{53452B85-DB02-4B46-AA42-54B65E954D29}" presName="iconRect" presStyleLbl="node1" presStyleIdx="0" presStyleCnt="5"/>
      <dgm:spPr/>
    </dgm:pt>
    <dgm:pt modelId="{D078A8E6-6B93-4B97-BBEB-97617B9AF29B}" type="pres">
      <dgm:prSet presAssocID="{53452B85-DB02-4B46-AA42-54B65E954D29}" presName="spaceRect" presStyleCnt="0"/>
      <dgm:spPr/>
    </dgm:pt>
    <dgm:pt modelId="{156FBF86-AC15-497A-8B7F-BEBE26C8A5DB}" type="pres">
      <dgm:prSet presAssocID="{53452B85-DB02-4B46-AA42-54B65E954D29}" presName="parTx" presStyleLbl="revTx" presStyleIdx="0" presStyleCnt="5">
        <dgm:presLayoutVars>
          <dgm:chMax val="0"/>
          <dgm:chPref val="0"/>
        </dgm:presLayoutVars>
      </dgm:prSet>
      <dgm:spPr/>
    </dgm:pt>
    <dgm:pt modelId="{F09B3950-535D-467B-A008-01B87CB0F0CC}" type="pres">
      <dgm:prSet presAssocID="{0983A7A2-D76C-491E-9006-5A89321B21D7}" presName="sibTrans" presStyleCnt="0"/>
      <dgm:spPr/>
    </dgm:pt>
    <dgm:pt modelId="{F2EC62D6-FB16-4EE4-B1BF-46389BDF4154}" type="pres">
      <dgm:prSet presAssocID="{2D2AB4FB-0358-4D8B-9DB7-ED5FE1980B07}" presName="compNode" presStyleCnt="0"/>
      <dgm:spPr/>
    </dgm:pt>
    <dgm:pt modelId="{E651B11F-8511-4936-B686-5D2C958FBEC2}" type="pres">
      <dgm:prSet presAssocID="{2D2AB4FB-0358-4D8B-9DB7-ED5FE1980B07}" presName="bgRect" presStyleLbl="bgShp" presStyleIdx="1" presStyleCnt="5"/>
      <dgm:spPr/>
    </dgm:pt>
    <dgm:pt modelId="{3E052C3F-05A8-416C-B8F9-3D1A4998701E}" type="pres">
      <dgm:prSet presAssocID="{2D2AB4FB-0358-4D8B-9DB7-ED5FE1980B07}" presName="iconRect" presStyleLbl="node1" presStyleIdx="1" presStyleCnt="5"/>
      <dgm:spPr/>
    </dgm:pt>
    <dgm:pt modelId="{0B0BE4EC-95E2-4613-8DCC-0143DCFBCDC5}" type="pres">
      <dgm:prSet presAssocID="{2D2AB4FB-0358-4D8B-9DB7-ED5FE1980B07}" presName="spaceRect" presStyleCnt="0"/>
      <dgm:spPr/>
    </dgm:pt>
    <dgm:pt modelId="{9D63B6F6-71F2-4FCA-B83D-4BF8F1323C60}" type="pres">
      <dgm:prSet presAssocID="{2D2AB4FB-0358-4D8B-9DB7-ED5FE1980B07}" presName="parTx" presStyleLbl="revTx" presStyleIdx="1" presStyleCnt="5">
        <dgm:presLayoutVars>
          <dgm:chMax val="0"/>
          <dgm:chPref val="0"/>
        </dgm:presLayoutVars>
      </dgm:prSet>
      <dgm:spPr/>
    </dgm:pt>
    <dgm:pt modelId="{38624D1A-E3B2-4D91-AED3-734B8A24A5AB}" type="pres">
      <dgm:prSet presAssocID="{F84943C2-5C1F-4294-AE05-604DD7DA653F}" presName="sibTrans" presStyleCnt="0"/>
      <dgm:spPr/>
    </dgm:pt>
    <dgm:pt modelId="{21A5833A-6F41-48B0-B8F4-DAF0DA77BA09}" type="pres">
      <dgm:prSet presAssocID="{CC843D18-3202-4993-A8D6-33353E7A6603}" presName="compNode" presStyleCnt="0"/>
      <dgm:spPr/>
    </dgm:pt>
    <dgm:pt modelId="{1DFCDCC7-739B-4035-AAB9-3E691B021444}" type="pres">
      <dgm:prSet presAssocID="{CC843D18-3202-4993-A8D6-33353E7A6603}" presName="bgRect" presStyleLbl="bgShp" presStyleIdx="2" presStyleCnt="5"/>
      <dgm:spPr/>
    </dgm:pt>
    <dgm:pt modelId="{26072724-60B3-4479-859A-F620D608ADB8}" type="pres">
      <dgm:prSet presAssocID="{CC843D18-3202-4993-A8D6-33353E7A6603}" presName="iconRect" presStyleLbl="node1" presStyleIdx="2"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
        </a:ext>
      </dgm:extLst>
    </dgm:pt>
    <dgm:pt modelId="{01A73C13-9E20-4B5E-B675-D610AD5FC031}" type="pres">
      <dgm:prSet presAssocID="{CC843D18-3202-4993-A8D6-33353E7A6603}" presName="spaceRect" presStyleCnt="0"/>
      <dgm:spPr/>
    </dgm:pt>
    <dgm:pt modelId="{A1DF929A-99DF-41A6-9920-5D813B2C9A73}" type="pres">
      <dgm:prSet presAssocID="{CC843D18-3202-4993-A8D6-33353E7A6603}" presName="parTx" presStyleLbl="revTx" presStyleIdx="2" presStyleCnt="5">
        <dgm:presLayoutVars>
          <dgm:chMax val="0"/>
          <dgm:chPref val="0"/>
        </dgm:presLayoutVars>
      </dgm:prSet>
      <dgm:spPr/>
    </dgm:pt>
    <dgm:pt modelId="{4A7042FE-443D-4C2A-AB17-3B2885209637}" type="pres">
      <dgm:prSet presAssocID="{116C76CC-716D-4987-90CE-052076D1FDDF}" presName="sibTrans" presStyleCnt="0"/>
      <dgm:spPr/>
    </dgm:pt>
    <dgm:pt modelId="{57DBBDBD-BB23-4B63-809E-4B90472D4E83}" type="pres">
      <dgm:prSet presAssocID="{04E4C816-C22D-4045-A49F-BA16EB3FB200}" presName="compNode" presStyleCnt="0"/>
      <dgm:spPr/>
    </dgm:pt>
    <dgm:pt modelId="{F9FC7422-14B4-48F2-9D6C-39B2741139D3}" type="pres">
      <dgm:prSet presAssocID="{04E4C816-C22D-4045-A49F-BA16EB3FB200}" presName="bgRect" presStyleLbl="bgShp" presStyleIdx="3" presStyleCnt="5"/>
      <dgm:spPr/>
    </dgm:pt>
    <dgm:pt modelId="{338C884B-4D2E-4772-91ED-9B46DAD95BD4}" type="pres">
      <dgm:prSet presAssocID="{04E4C816-C22D-4045-A49F-BA16EB3FB200}" presName="iconRect" presStyleLbl="node1" presStyleIdx="3"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2B0D01AF-585F-4C2C-8EC3-92AF0AF925CD}" type="pres">
      <dgm:prSet presAssocID="{04E4C816-C22D-4045-A49F-BA16EB3FB200}" presName="spaceRect" presStyleCnt="0"/>
      <dgm:spPr/>
    </dgm:pt>
    <dgm:pt modelId="{D8B15969-5A13-4FDF-A485-7D336193CFC3}" type="pres">
      <dgm:prSet presAssocID="{04E4C816-C22D-4045-A49F-BA16EB3FB200}" presName="parTx" presStyleLbl="revTx" presStyleIdx="3" presStyleCnt="5">
        <dgm:presLayoutVars>
          <dgm:chMax val="0"/>
          <dgm:chPref val="0"/>
        </dgm:presLayoutVars>
      </dgm:prSet>
      <dgm:spPr/>
    </dgm:pt>
    <dgm:pt modelId="{F98DD7F5-664C-4F46-AEBA-EA28AA19C7E6}" type="pres">
      <dgm:prSet presAssocID="{1419A792-623D-4E01-8A3E-01DA10BFA9BC}" presName="sibTrans" presStyleCnt="0"/>
      <dgm:spPr/>
    </dgm:pt>
    <dgm:pt modelId="{C21923BB-7D7F-4461-BDFC-CD8E78EA520A}" type="pres">
      <dgm:prSet presAssocID="{BDE93508-9B24-4687-82CC-173A7CB14BB0}" presName="compNode" presStyleCnt="0"/>
      <dgm:spPr/>
    </dgm:pt>
    <dgm:pt modelId="{174956D4-90E9-492F-85F8-BD60311CD4D3}" type="pres">
      <dgm:prSet presAssocID="{BDE93508-9B24-4687-82CC-173A7CB14BB0}" presName="bgRect" presStyleLbl="bgShp" presStyleIdx="4" presStyleCnt="5"/>
      <dgm:spPr/>
    </dgm:pt>
    <dgm:pt modelId="{735A2F31-5EB5-4027-9CFF-AF32A966A5C9}" type="pres">
      <dgm:prSet presAssocID="{BDE93508-9B24-4687-82CC-173A7CB14BB0}"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F7D05259-E23E-4AA5-984A-B6DE6E2599F2}" type="pres">
      <dgm:prSet presAssocID="{BDE93508-9B24-4687-82CC-173A7CB14BB0}" presName="spaceRect" presStyleCnt="0"/>
      <dgm:spPr/>
    </dgm:pt>
    <dgm:pt modelId="{6FC08EB4-BAEF-4253-A531-9CA934E0B7B7}" type="pres">
      <dgm:prSet presAssocID="{BDE93508-9B24-4687-82CC-173A7CB14BB0}" presName="parTx" presStyleLbl="revTx" presStyleIdx="4" presStyleCnt="5">
        <dgm:presLayoutVars>
          <dgm:chMax val="0"/>
          <dgm:chPref val="0"/>
        </dgm:presLayoutVars>
      </dgm:prSet>
      <dgm:spPr/>
    </dgm:pt>
  </dgm:ptLst>
  <dgm:cxnLst>
    <dgm:cxn modelId="{BDE6880B-96C5-4C55-8C9A-F9D0FA71649C}" type="presOf" srcId="{04E4C816-C22D-4045-A49F-BA16EB3FB200}" destId="{D8B15969-5A13-4FDF-A485-7D336193CFC3}" srcOrd="0" destOrd="0" presId="urn:microsoft.com/office/officeart/2018/2/layout/IconVerticalSolidList"/>
    <dgm:cxn modelId="{EA07E11A-FB6F-4E3A-AE85-FD2C238747A7}" type="presOf" srcId="{BDE93508-9B24-4687-82CC-173A7CB14BB0}" destId="{6FC08EB4-BAEF-4253-A531-9CA934E0B7B7}" srcOrd="0" destOrd="0" presId="urn:microsoft.com/office/officeart/2018/2/layout/IconVerticalSolidList"/>
    <dgm:cxn modelId="{D5DFF228-ED3D-450A-B0E1-D52C173E6632}" srcId="{8C81D7B6-2FA5-44BD-B28F-CFEBFA1AAB99}" destId="{CC843D18-3202-4993-A8D6-33353E7A6603}" srcOrd="2" destOrd="0" parTransId="{CA9FAFC2-FD20-4CD3-814C-D64871FBBFCA}" sibTransId="{116C76CC-716D-4987-90CE-052076D1FDDF}"/>
    <dgm:cxn modelId="{322AA236-FB4C-4C34-8B99-31F78D1AE098}" type="presOf" srcId="{8C81D7B6-2FA5-44BD-B28F-CFEBFA1AAB99}" destId="{387C2DD8-06C3-41BD-9541-B9F58F402864}" srcOrd="0" destOrd="0" presId="urn:microsoft.com/office/officeart/2018/2/layout/IconVerticalSolidList"/>
    <dgm:cxn modelId="{3E21EE93-9772-4626-AF21-83DF6E7AAB98}" srcId="{8C81D7B6-2FA5-44BD-B28F-CFEBFA1AAB99}" destId="{BDE93508-9B24-4687-82CC-173A7CB14BB0}" srcOrd="4" destOrd="0" parTransId="{5BD6ECD0-3A13-47A3-B66A-E0B5AA6965B4}" sibTransId="{3136D6C5-E4A4-4FBB-9BB9-95F1CDE209D3}"/>
    <dgm:cxn modelId="{42E926A1-7CDA-4F73-A14C-670F28D29FCA}" srcId="{8C81D7B6-2FA5-44BD-B28F-CFEBFA1AAB99}" destId="{2D2AB4FB-0358-4D8B-9DB7-ED5FE1980B07}" srcOrd="1" destOrd="0" parTransId="{3E5D834D-5461-4D21-93CD-DB7FCA011217}" sibTransId="{F84943C2-5C1F-4294-AE05-604DD7DA653F}"/>
    <dgm:cxn modelId="{7EE8F6AE-66E0-40B3-8E7D-74C1A9FCB931}" type="presOf" srcId="{2D2AB4FB-0358-4D8B-9DB7-ED5FE1980B07}" destId="{9D63B6F6-71F2-4FCA-B83D-4BF8F1323C60}" srcOrd="0" destOrd="0" presId="urn:microsoft.com/office/officeart/2018/2/layout/IconVerticalSolidList"/>
    <dgm:cxn modelId="{516030AF-9A1B-4C95-8747-7169DDEEF080}" type="presOf" srcId="{53452B85-DB02-4B46-AA42-54B65E954D29}" destId="{156FBF86-AC15-497A-8B7F-BEBE26C8A5DB}" srcOrd="0" destOrd="0" presId="urn:microsoft.com/office/officeart/2018/2/layout/IconVerticalSolidList"/>
    <dgm:cxn modelId="{92A3D1BF-1CF4-4FBA-90CF-6665FA043D1B}" srcId="{8C81D7B6-2FA5-44BD-B28F-CFEBFA1AAB99}" destId="{04E4C816-C22D-4045-A49F-BA16EB3FB200}" srcOrd="3" destOrd="0" parTransId="{D025C88E-5696-4E55-9064-FD64C6E0C887}" sibTransId="{1419A792-623D-4E01-8A3E-01DA10BFA9BC}"/>
    <dgm:cxn modelId="{BA4944D1-1DC8-44C1-BA90-39AAE8C120FA}" type="presOf" srcId="{CC843D18-3202-4993-A8D6-33353E7A6603}" destId="{A1DF929A-99DF-41A6-9920-5D813B2C9A73}" srcOrd="0" destOrd="0" presId="urn:microsoft.com/office/officeart/2018/2/layout/IconVerticalSolidList"/>
    <dgm:cxn modelId="{9C2473D6-1F3E-4723-8A72-8EADE76E595D}" srcId="{8C81D7B6-2FA5-44BD-B28F-CFEBFA1AAB99}" destId="{53452B85-DB02-4B46-AA42-54B65E954D29}" srcOrd="0" destOrd="0" parTransId="{CB8E1F42-6DA4-4550-9797-74F6AA298DBA}" sibTransId="{0983A7A2-D76C-491E-9006-5A89321B21D7}"/>
    <dgm:cxn modelId="{3435B810-92B7-4F6B-A715-4F41946EB6B8}" type="presParOf" srcId="{387C2DD8-06C3-41BD-9541-B9F58F402864}" destId="{5C86D19F-D009-4C1E-BE8D-8A51360E2BF9}" srcOrd="0" destOrd="0" presId="urn:microsoft.com/office/officeart/2018/2/layout/IconVerticalSolidList"/>
    <dgm:cxn modelId="{724076EE-0695-44E2-A7AF-D2D57098189E}" type="presParOf" srcId="{5C86D19F-D009-4C1E-BE8D-8A51360E2BF9}" destId="{2D0C6C88-46EB-4F84-BD93-706D4F1C79B1}" srcOrd="0" destOrd="0" presId="urn:microsoft.com/office/officeart/2018/2/layout/IconVerticalSolidList"/>
    <dgm:cxn modelId="{FF333D30-9EFF-48D1-A84D-70F324A50F63}" type="presParOf" srcId="{5C86D19F-D009-4C1E-BE8D-8A51360E2BF9}" destId="{34FDF5DD-6801-4871-B3D2-FA73A095D8E5}" srcOrd="1" destOrd="0" presId="urn:microsoft.com/office/officeart/2018/2/layout/IconVerticalSolidList"/>
    <dgm:cxn modelId="{1C0D9386-DC7B-4076-9DEA-88280EBE3191}" type="presParOf" srcId="{5C86D19F-D009-4C1E-BE8D-8A51360E2BF9}" destId="{D078A8E6-6B93-4B97-BBEB-97617B9AF29B}" srcOrd="2" destOrd="0" presId="urn:microsoft.com/office/officeart/2018/2/layout/IconVerticalSolidList"/>
    <dgm:cxn modelId="{6D2B08C3-516E-4AAC-A4AC-FACF7AFFB28B}" type="presParOf" srcId="{5C86D19F-D009-4C1E-BE8D-8A51360E2BF9}" destId="{156FBF86-AC15-497A-8B7F-BEBE26C8A5DB}" srcOrd="3" destOrd="0" presId="urn:microsoft.com/office/officeart/2018/2/layout/IconVerticalSolidList"/>
    <dgm:cxn modelId="{302B635B-9D04-4549-B20D-0CA81B8EDDD1}" type="presParOf" srcId="{387C2DD8-06C3-41BD-9541-B9F58F402864}" destId="{F09B3950-535D-467B-A008-01B87CB0F0CC}" srcOrd="1" destOrd="0" presId="urn:microsoft.com/office/officeart/2018/2/layout/IconVerticalSolidList"/>
    <dgm:cxn modelId="{BF00AE63-7D87-46BB-8A1D-AD4E9F6E2A4B}" type="presParOf" srcId="{387C2DD8-06C3-41BD-9541-B9F58F402864}" destId="{F2EC62D6-FB16-4EE4-B1BF-46389BDF4154}" srcOrd="2" destOrd="0" presId="urn:microsoft.com/office/officeart/2018/2/layout/IconVerticalSolidList"/>
    <dgm:cxn modelId="{1C4C87F4-61F0-40BF-8D61-7B2D87B7EA28}" type="presParOf" srcId="{F2EC62D6-FB16-4EE4-B1BF-46389BDF4154}" destId="{E651B11F-8511-4936-B686-5D2C958FBEC2}" srcOrd="0" destOrd="0" presId="urn:microsoft.com/office/officeart/2018/2/layout/IconVerticalSolidList"/>
    <dgm:cxn modelId="{6408B9ED-9A1F-44DD-BDB7-8F7046336C99}" type="presParOf" srcId="{F2EC62D6-FB16-4EE4-B1BF-46389BDF4154}" destId="{3E052C3F-05A8-416C-B8F9-3D1A4998701E}" srcOrd="1" destOrd="0" presId="urn:microsoft.com/office/officeart/2018/2/layout/IconVerticalSolidList"/>
    <dgm:cxn modelId="{46EC3A81-D196-452B-A81F-88A382B9E7AE}" type="presParOf" srcId="{F2EC62D6-FB16-4EE4-B1BF-46389BDF4154}" destId="{0B0BE4EC-95E2-4613-8DCC-0143DCFBCDC5}" srcOrd="2" destOrd="0" presId="urn:microsoft.com/office/officeart/2018/2/layout/IconVerticalSolidList"/>
    <dgm:cxn modelId="{AC0AB874-6EC9-4B18-A70F-59A451E82548}" type="presParOf" srcId="{F2EC62D6-FB16-4EE4-B1BF-46389BDF4154}" destId="{9D63B6F6-71F2-4FCA-B83D-4BF8F1323C60}" srcOrd="3" destOrd="0" presId="urn:microsoft.com/office/officeart/2018/2/layout/IconVerticalSolidList"/>
    <dgm:cxn modelId="{51119A47-395F-4F0C-BD3C-31C7C8F17EAA}" type="presParOf" srcId="{387C2DD8-06C3-41BD-9541-B9F58F402864}" destId="{38624D1A-E3B2-4D91-AED3-734B8A24A5AB}" srcOrd="3" destOrd="0" presId="urn:microsoft.com/office/officeart/2018/2/layout/IconVerticalSolidList"/>
    <dgm:cxn modelId="{A6EF96FF-9B58-498B-AD2A-1D707082C8C6}" type="presParOf" srcId="{387C2DD8-06C3-41BD-9541-B9F58F402864}" destId="{21A5833A-6F41-48B0-B8F4-DAF0DA77BA09}" srcOrd="4" destOrd="0" presId="urn:microsoft.com/office/officeart/2018/2/layout/IconVerticalSolidList"/>
    <dgm:cxn modelId="{F1598830-AB50-44BF-8CC9-04924D8ADD2E}" type="presParOf" srcId="{21A5833A-6F41-48B0-B8F4-DAF0DA77BA09}" destId="{1DFCDCC7-739B-4035-AAB9-3E691B021444}" srcOrd="0" destOrd="0" presId="urn:microsoft.com/office/officeart/2018/2/layout/IconVerticalSolidList"/>
    <dgm:cxn modelId="{3257990A-90B1-4EF1-9E5D-E667041F693B}" type="presParOf" srcId="{21A5833A-6F41-48B0-B8F4-DAF0DA77BA09}" destId="{26072724-60B3-4479-859A-F620D608ADB8}" srcOrd="1" destOrd="0" presId="urn:microsoft.com/office/officeart/2018/2/layout/IconVerticalSolidList"/>
    <dgm:cxn modelId="{0F280C68-B74E-4A69-B7E5-99D94383CE82}" type="presParOf" srcId="{21A5833A-6F41-48B0-B8F4-DAF0DA77BA09}" destId="{01A73C13-9E20-4B5E-B675-D610AD5FC031}" srcOrd="2" destOrd="0" presId="urn:microsoft.com/office/officeart/2018/2/layout/IconVerticalSolidList"/>
    <dgm:cxn modelId="{ED3C6F41-3F14-4E05-86D4-F85240AED2D4}" type="presParOf" srcId="{21A5833A-6F41-48B0-B8F4-DAF0DA77BA09}" destId="{A1DF929A-99DF-41A6-9920-5D813B2C9A73}" srcOrd="3" destOrd="0" presId="urn:microsoft.com/office/officeart/2018/2/layout/IconVerticalSolidList"/>
    <dgm:cxn modelId="{FDD7241F-ECE8-40D1-B1F7-24E2385128A2}" type="presParOf" srcId="{387C2DD8-06C3-41BD-9541-B9F58F402864}" destId="{4A7042FE-443D-4C2A-AB17-3B2885209637}" srcOrd="5" destOrd="0" presId="urn:microsoft.com/office/officeart/2018/2/layout/IconVerticalSolidList"/>
    <dgm:cxn modelId="{29544D76-F430-41A4-A9C2-BF86D52E08AF}" type="presParOf" srcId="{387C2DD8-06C3-41BD-9541-B9F58F402864}" destId="{57DBBDBD-BB23-4B63-809E-4B90472D4E83}" srcOrd="6" destOrd="0" presId="urn:microsoft.com/office/officeart/2018/2/layout/IconVerticalSolidList"/>
    <dgm:cxn modelId="{BFEC4ADD-1FFB-4499-88F9-F95BD2BA42BD}" type="presParOf" srcId="{57DBBDBD-BB23-4B63-809E-4B90472D4E83}" destId="{F9FC7422-14B4-48F2-9D6C-39B2741139D3}" srcOrd="0" destOrd="0" presId="urn:microsoft.com/office/officeart/2018/2/layout/IconVerticalSolidList"/>
    <dgm:cxn modelId="{5FF6ABE4-8288-4690-A8A7-41A4DBACA7D4}" type="presParOf" srcId="{57DBBDBD-BB23-4B63-809E-4B90472D4E83}" destId="{338C884B-4D2E-4772-91ED-9B46DAD95BD4}" srcOrd="1" destOrd="0" presId="urn:microsoft.com/office/officeart/2018/2/layout/IconVerticalSolidList"/>
    <dgm:cxn modelId="{C32372F2-D46E-4D86-8C4E-73798B8D1A5B}" type="presParOf" srcId="{57DBBDBD-BB23-4B63-809E-4B90472D4E83}" destId="{2B0D01AF-585F-4C2C-8EC3-92AF0AF925CD}" srcOrd="2" destOrd="0" presId="urn:microsoft.com/office/officeart/2018/2/layout/IconVerticalSolidList"/>
    <dgm:cxn modelId="{B8509355-C6F8-41D7-8FD8-A5FE026B7E19}" type="presParOf" srcId="{57DBBDBD-BB23-4B63-809E-4B90472D4E83}" destId="{D8B15969-5A13-4FDF-A485-7D336193CFC3}" srcOrd="3" destOrd="0" presId="urn:microsoft.com/office/officeart/2018/2/layout/IconVerticalSolidList"/>
    <dgm:cxn modelId="{8B26249F-B3D5-4ACB-AB3D-68AD29717FB9}" type="presParOf" srcId="{387C2DD8-06C3-41BD-9541-B9F58F402864}" destId="{F98DD7F5-664C-4F46-AEBA-EA28AA19C7E6}" srcOrd="7" destOrd="0" presId="urn:microsoft.com/office/officeart/2018/2/layout/IconVerticalSolidList"/>
    <dgm:cxn modelId="{31A47539-FD92-42EA-8741-D1ECE8838DE9}" type="presParOf" srcId="{387C2DD8-06C3-41BD-9541-B9F58F402864}" destId="{C21923BB-7D7F-4461-BDFC-CD8E78EA520A}" srcOrd="8" destOrd="0" presId="urn:microsoft.com/office/officeart/2018/2/layout/IconVerticalSolidList"/>
    <dgm:cxn modelId="{1DBD5812-847E-4E21-A8A8-0DF510C3AA49}" type="presParOf" srcId="{C21923BB-7D7F-4461-BDFC-CD8E78EA520A}" destId="{174956D4-90E9-492F-85F8-BD60311CD4D3}" srcOrd="0" destOrd="0" presId="urn:microsoft.com/office/officeart/2018/2/layout/IconVerticalSolidList"/>
    <dgm:cxn modelId="{D46E97A2-59CA-4745-BBB1-AD7A3765361B}" type="presParOf" srcId="{C21923BB-7D7F-4461-BDFC-CD8E78EA520A}" destId="{735A2F31-5EB5-4027-9CFF-AF32A966A5C9}" srcOrd="1" destOrd="0" presId="urn:microsoft.com/office/officeart/2018/2/layout/IconVerticalSolidList"/>
    <dgm:cxn modelId="{0289FA94-DF66-4BB2-AA7B-11469C006C5B}" type="presParOf" srcId="{C21923BB-7D7F-4461-BDFC-CD8E78EA520A}" destId="{F7D05259-E23E-4AA5-984A-B6DE6E2599F2}" srcOrd="2" destOrd="0" presId="urn:microsoft.com/office/officeart/2018/2/layout/IconVerticalSolidList"/>
    <dgm:cxn modelId="{E3D7B712-A4D6-4340-87CC-0C42906908F8}" type="presParOf" srcId="{C21923BB-7D7F-4461-BDFC-CD8E78EA520A}" destId="{6FC08EB4-BAEF-4253-A531-9CA934E0B7B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B5D70E-4559-4771-8170-3DE6CAD6E5B7}"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80F21B20-2C91-45D1-8ADB-1792F6EDD7E9}">
      <dgm:prSet custT="1"/>
      <dgm:spPr/>
      <dgm:t>
        <a:bodyPr/>
        <a:lstStyle/>
        <a:p>
          <a:r>
            <a:rPr lang="en-US" sz="3200" dirty="0">
              <a:solidFill>
                <a:schemeClr val="tx2"/>
              </a:solidFill>
            </a:rPr>
            <a:t>Self-preservation techniques </a:t>
          </a:r>
        </a:p>
      </dgm:t>
    </dgm:pt>
    <dgm:pt modelId="{DB4C81BE-FECB-4672-A1DC-A9178E3DE4FD}" type="parTrans" cxnId="{D1289FE5-3530-44BD-97E2-031058C06C3F}">
      <dgm:prSet/>
      <dgm:spPr/>
      <dgm:t>
        <a:bodyPr/>
        <a:lstStyle/>
        <a:p>
          <a:endParaRPr lang="en-US"/>
        </a:p>
      </dgm:t>
    </dgm:pt>
    <dgm:pt modelId="{4A1DB3D3-596E-47EA-BBE3-4678FB25AD43}" type="sibTrans" cxnId="{D1289FE5-3530-44BD-97E2-031058C06C3F}">
      <dgm:prSet/>
      <dgm:spPr/>
      <dgm:t>
        <a:bodyPr/>
        <a:lstStyle/>
        <a:p>
          <a:endParaRPr lang="en-US"/>
        </a:p>
      </dgm:t>
    </dgm:pt>
    <dgm:pt modelId="{48F6D006-2CE3-4AED-BD19-B1CDBB228AD6}">
      <dgm:prSet custT="1"/>
      <dgm:spPr/>
      <dgm:t>
        <a:bodyPr/>
        <a:lstStyle/>
        <a:p>
          <a:r>
            <a:rPr lang="en-US" sz="3200" dirty="0">
              <a:solidFill>
                <a:schemeClr val="tx2"/>
              </a:solidFill>
            </a:rPr>
            <a:t>Blame Culture </a:t>
          </a:r>
        </a:p>
      </dgm:t>
    </dgm:pt>
    <dgm:pt modelId="{DC400614-B839-4173-9C19-2245F76CBD37}" type="parTrans" cxnId="{1E791F45-5C40-4B0C-B280-B97CF8E8BC54}">
      <dgm:prSet/>
      <dgm:spPr/>
      <dgm:t>
        <a:bodyPr/>
        <a:lstStyle/>
        <a:p>
          <a:endParaRPr lang="en-US"/>
        </a:p>
      </dgm:t>
    </dgm:pt>
    <dgm:pt modelId="{2BA731FC-2927-4D31-8CBD-307DDA3050F7}" type="sibTrans" cxnId="{1E791F45-5C40-4B0C-B280-B97CF8E8BC54}">
      <dgm:prSet/>
      <dgm:spPr/>
      <dgm:t>
        <a:bodyPr/>
        <a:lstStyle/>
        <a:p>
          <a:endParaRPr lang="en-US"/>
        </a:p>
      </dgm:t>
    </dgm:pt>
    <dgm:pt modelId="{94AD2636-7AE1-4E65-962A-F9EFB75A5675}">
      <dgm:prSet custT="1"/>
      <dgm:spPr/>
      <dgm:t>
        <a:bodyPr/>
        <a:lstStyle/>
        <a:p>
          <a:r>
            <a:rPr lang="en-US" sz="3200" dirty="0">
              <a:solidFill>
                <a:schemeClr val="tx2"/>
              </a:solidFill>
            </a:rPr>
            <a:t>Workload Pressures</a:t>
          </a:r>
        </a:p>
      </dgm:t>
    </dgm:pt>
    <dgm:pt modelId="{C34DDE77-0614-4F7E-9040-D8C591A727E7}" type="parTrans" cxnId="{F2AC7243-590D-482F-94C7-531B9BB2C681}">
      <dgm:prSet/>
      <dgm:spPr/>
      <dgm:t>
        <a:bodyPr/>
        <a:lstStyle/>
        <a:p>
          <a:endParaRPr lang="en-US"/>
        </a:p>
      </dgm:t>
    </dgm:pt>
    <dgm:pt modelId="{4AE80DC3-0E81-491C-AB4E-611C1D5E05B3}" type="sibTrans" cxnId="{F2AC7243-590D-482F-94C7-531B9BB2C681}">
      <dgm:prSet/>
      <dgm:spPr/>
      <dgm:t>
        <a:bodyPr/>
        <a:lstStyle/>
        <a:p>
          <a:endParaRPr lang="en-US"/>
        </a:p>
      </dgm:t>
    </dgm:pt>
    <dgm:pt modelId="{0BDF0461-A382-4251-9D24-53DED696B1FB}">
      <dgm:prSet custT="1"/>
      <dgm:spPr/>
      <dgm:t>
        <a:bodyPr/>
        <a:lstStyle/>
        <a:p>
          <a:r>
            <a:rPr lang="en-US" sz="3200" dirty="0">
              <a:solidFill>
                <a:schemeClr val="tx2"/>
              </a:solidFill>
            </a:rPr>
            <a:t>Burnout / Fatigue </a:t>
          </a:r>
        </a:p>
      </dgm:t>
    </dgm:pt>
    <dgm:pt modelId="{7CC7057F-A6F6-4652-8040-6463D706EE94}" type="parTrans" cxnId="{8A377501-3558-4B5A-BE81-67AE40EAD58A}">
      <dgm:prSet/>
      <dgm:spPr/>
      <dgm:t>
        <a:bodyPr/>
        <a:lstStyle/>
        <a:p>
          <a:endParaRPr lang="en-US"/>
        </a:p>
      </dgm:t>
    </dgm:pt>
    <dgm:pt modelId="{8766C30B-9A9C-4BB4-B314-D89C7AD831A9}" type="sibTrans" cxnId="{8A377501-3558-4B5A-BE81-67AE40EAD58A}">
      <dgm:prSet/>
      <dgm:spPr/>
      <dgm:t>
        <a:bodyPr/>
        <a:lstStyle/>
        <a:p>
          <a:endParaRPr lang="en-US"/>
        </a:p>
      </dgm:t>
    </dgm:pt>
    <dgm:pt modelId="{44BADE37-3DB4-4F10-B1B2-376242C6F7F3}" type="pres">
      <dgm:prSet presAssocID="{DDB5D70E-4559-4771-8170-3DE6CAD6E5B7}" presName="vert0" presStyleCnt="0">
        <dgm:presLayoutVars>
          <dgm:dir/>
          <dgm:animOne val="branch"/>
          <dgm:animLvl val="lvl"/>
        </dgm:presLayoutVars>
      </dgm:prSet>
      <dgm:spPr/>
    </dgm:pt>
    <dgm:pt modelId="{D13FB074-6813-4B4B-844B-45D53C3E3AD8}" type="pres">
      <dgm:prSet presAssocID="{80F21B20-2C91-45D1-8ADB-1792F6EDD7E9}" presName="thickLine" presStyleLbl="alignNode1" presStyleIdx="0" presStyleCnt="4"/>
      <dgm:spPr/>
    </dgm:pt>
    <dgm:pt modelId="{7C577158-D396-448D-8928-D12DE943F107}" type="pres">
      <dgm:prSet presAssocID="{80F21B20-2C91-45D1-8ADB-1792F6EDD7E9}" presName="horz1" presStyleCnt="0"/>
      <dgm:spPr/>
    </dgm:pt>
    <dgm:pt modelId="{68BEB4EA-0248-4C74-9A73-B3941AF07C40}" type="pres">
      <dgm:prSet presAssocID="{80F21B20-2C91-45D1-8ADB-1792F6EDD7E9}" presName="tx1" presStyleLbl="revTx" presStyleIdx="0" presStyleCnt="4"/>
      <dgm:spPr/>
    </dgm:pt>
    <dgm:pt modelId="{40B59EE9-0435-4E86-A75C-C5D19B0A4440}" type="pres">
      <dgm:prSet presAssocID="{80F21B20-2C91-45D1-8ADB-1792F6EDD7E9}" presName="vert1" presStyleCnt="0"/>
      <dgm:spPr/>
    </dgm:pt>
    <dgm:pt modelId="{8A3F1C56-8FD3-49E1-ACAD-62657F7096D8}" type="pres">
      <dgm:prSet presAssocID="{48F6D006-2CE3-4AED-BD19-B1CDBB228AD6}" presName="thickLine" presStyleLbl="alignNode1" presStyleIdx="1" presStyleCnt="4"/>
      <dgm:spPr/>
    </dgm:pt>
    <dgm:pt modelId="{675B8664-1D52-43EE-A601-C46F903A2794}" type="pres">
      <dgm:prSet presAssocID="{48F6D006-2CE3-4AED-BD19-B1CDBB228AD6}" presName="horz1" presStyleCnt="0"/>
      <dgm:spPr/>
    </dgm:pt>
    <dgm:pt modelId="{3A4B1993-47BE-49A5-B0EB-DDC5DFC3D26D}" type="pres">
      <dgm:prSet presAssocID="{48F6D006-2CE3-4AED-BD19-B1CDBB228AD6}" presName="tx1" presStyleLbl="revTx" presStyleIdx="1" presStyleCnt="4"/>
      <dgm:spPr/>
    </dgm:pt>
    <dgm:pt modelId="{5D5C078A-C364-4C51-83E9-021BAA23D433}" type="pres">
      <dgm:prSet presAssocID="{48F6D006-2CE3-4AED-BD19-B1CDBB228AD6}" presName="vert1" presStyleCnt="0"/>
      <dgm:spPr/>
    </dgm:pt>
    <dgm:pt modelId="{8B222B7D-BB22-4622-AEA2-13779A438FF3}" type="pres">
      <dgm:prSet presAssocID="{94AD2636-7AE1-4E65-962A-F9EFB75A5675}" presName="thickLine" presStyleLbl="alignNode1" presStyleIdx="2" presStyleCnt="4"/>
      <dgm:spPr/>
    </dgm:pt>
    <dgm:pt modelId="{7A72F835-8B09-4168-A841-6658875243B4}" type="pres">
      <dgm:prSet presAssocID="{94AD2636-7AE1-4E65-962A-F9EFB75A5675}" presName="horz1" presStyleCnt="0"/>
      <dgm:spPr/>
    </dgm:pt>
    <dgm:pt modelId="{C551E846-070C-497F-A89B-48F114FC2574}" type="pres">
      <dgm:prSet presAssocID="{94AD2636-7AE1-4E65-962A-F9EFB75A5675}" presName="tx1" presStyleLbl="revTx" presStyleIdx="2" presStyleCnt="4"/>
      <dgm:spPr/>
    </dgm:pt>
    <dgm:pt modelId="{BFE8898D-B7C6-4BC3-8B48-CD25A8CC8ABE}" type="pres">
      <dgm:prSet presAssocID="{94AD2636-7AE1-4E65-962A-F9EFB75A5675}" presName="vert1" presStyleCnt="0"/>
      <dgm:spPr/>
    </dgm:pt>
    <dgm:pt modelId="{BA11818B-9F07-4D3B-A111-8A6A25C624D3}" type="pres">
      <dgm:prSet presAssocID="{0BDF0461-A382-4251-9D24-53DED696B1FB}" presName="thickLine" presStyleLbl="alignNode1" presStyleIdx="3" presStyleCnt="4"/>
      <dgm:spPr/>
    </dgm:pt>
    <dgm:pt modelId="{2B6C4784-B72C-4A3D-A0A6-A5B1E09A185F}" type="pres">
      <dgm:prSet presAssocID="{0BDF0461-A382-4251-9D24-53DED696B1FB}" presName="horz1" presStyleCnt="0"/>
      <dgm:spPr/>
    </dgm:pt>
    <dgm:pt modelId="{601EC9AE-2BF0-4AD5-8651-B245B08D2A16}" type="pres">
      <dgm:prSet presAssocID="{0BDF0461-A382-4251-9D24-53DED696B1FB}" presName="tx1" presStyleLbl="revTx" presStyleIdx="3" presStyleCnt="4"/>
      <dgm:spPr/>
    </dgm:pt>
    <dgm:pt modelId="{6E5572DA-86BA-4E71-BCCC-9CB84850374E}" type="pres">
      <dgm:prSet presAssocID="{0BDF0461-A382-4251-9D24-53DED696B1FB}" presName="vert1" presStyleCnt="0"/>
      <dgm:spPr/>
    </dgm:pt>
  </dgm:ptLst>
  <dgm:cxnLst>
    <dgm:cxn modelId="{8A377501-3558-4B5A-BE81-67AE40EAD58A}" srcId="{DDB5D70E-4559-4771-8170-3DE6CAD6E5B7}" destId="{0BDF0461-A382-4251-9D24-53DED696B1FB}" srcOrd="3" destOrd="0" parTransId="{7CC7057F-A6F6-4652-8040-6463D706EE94}" sibTransId="{8766C30B-9A9C-4BB4-B314-D89C7AD831A9}"/>
    <dgm:cxn modelId="{F2AC7243-590D-482F-94C7-531B9BB2C681}" srcId="{DDB5D70E-4559-4771-8170-3DE6CAD6E5B7}" destId="{94AD2636-7AE1-4E65-962A-F9EFB75A5675}" srcOrd="2" destOrd="0" parTransId="{C34DDE77-0614-4F7E-9040-D8C591A727E7}" sibTransId="{4AE80DC3-0E81-491C-AB4E-611C1D5E05B3}"/>
    <dgm:cxn modelId="{1E791F45-5C40-4B0C-B280-B97CF8E8BC54}" srcId="{DDB5D70E-4559-4771-8170-3DE6CAD6E5B7}" destId="{48F6D006-2CE3-4AED-BD19-B1CDBB228AD6}" srcOrd="1" destOrd="0" parTransId="{DC400614-B839-4173-9C19-2245F76CBD37}" sibTransId="{2BA731FC-2927-4D31-8CBD-307DDA3050F7}"/>
    <dgm:cxn modelId="{4AFA8B6D-ED4F-4005-9025-759879538617}" type="presOf" srcId="{94AD2636-7AE1-4E65-962A-F9EFB75A5675}" destId="{C551E846-070C-497F-A89B-48F114FC2574}" srcOrd="0" destOrd="0" presId="urn:microsoft.com/office/officeart/2008/layout/LinedList"/>
    <dgm:cxn modelId="{B8591D72-0ED8-4717-8D09-C5DACFB35684}" type="presOf" srcId="{0BDF0461-A382-4251-9D24-53DED696B1FB}" destId="{601EC9AE-2BF0-4AD5-8651-B245B08D2A16}" srcOrd="0" destOrd="0" presId="urn:microsoft.com/office/officeart/2008/layout/LinedList"/>
    <dgm:cxn modelId="{7673D67D-5EC4-496E-9366-3FAD1D4CC4E6}" type="presOf" srcId="{DDB5D70E-4559-4771-8170-3DE6CAD6E5B7}" destId="{44BADE37-3DB4-4F10-B1B2-376242C6F7F3}" srcOrd="0" destOrd="0" presId="urn:microsoft.com/office/officeart/2008/layout/LinedList"/>
    <dgm:cxn modelId="{D1289FE5-3530-44BD-97E2-031058C06C3F}" srcId="{DDB5D70E-4559-4771-8170-3DE6CAD6E5B7}" destId="{80F21B20-2C91-45D1-8ADB-1792F6EDD7E9}" srcOrd="0" destOrd="0" parTransId="{DB4C81BE-FECB-4672-A1DC-A9178E3DE4FD}" sibTransId="{4A1DB3D3-596E-47EA-BBE3-4678FB25AD43}"/>
    <dgm:cxn modelId="{D8E247F4-DA84-4A4A-BC0E-C2E09E48837C}" type="presOf" srcId="{80F21B20-2C91-45D1-8ADB-1792F6EDD7E9}" destId="{68BEB4EA-0248-4C74-9A73-B3941AF07C40}" srcOrd="0" destOrd="0" presId="urn:microsoft.com/office/officeart/2008/layout/LinedList"/>
    <dgm:cxn modelId="{EFCA88FD-4C34-47D0-90A7-C9F62816FE16}" type="presOf" srcId="{48F6D006-2CE3-4AED-BD19-B1CDBB228AD6}" destId="{3A4B1993-47BE-49A5-B0EB-DDC5DFC3D26D}" srcOrd="0" destOrd="0" presId="urn:microsoft.com/office/officeart/2008/layout/LinedList"/>
    <dgm:cxn modelId="{028B1987-FCD9-477B-AF90-177BA0C4AD5D}" type="presParOf" srcId="{44BADE37-3DB4-4F10-B1B2-376242C6F7F3}" destId="{D13FB074-6813-4B4B-844B-45D53C3E3AD8}" srcOrd="0" destOrd="0" presId="urn:microsoft.com/office/officeart/2008/layout/LinedList"/>
    <dgm:cxn modelId="{2951BE27-60F4-4B28-8EBE-4CEB26774BD3}" type="presParOf" srcId="{44BADE37-3DB4-4F10-B1B2-376242C6F7F3}" destId="{7C577158-D396-448D-8928-D12DE943F107}" srcOrd="1" destOrd="0" presId="urn:microsoft.com/office/officeart/2008/layout/LinedList"/>
    <dgm:cxn modelId="{C39CDD9F-028B-4B53-AE3A-8057AE641F5E}" type="presParOf" srcId="{7C577158-D396-448D-8928-D12DE943F107}" destId="{68BEB4EA-0248-4C74-9A73-B3941AF07C40}" srcOrd="0" destOrd="0" presId="urn:microsoft.com/office/officeart/2008/layout/LinedList"/>
    <dgm:cxn modelId="{25EC9590-8AAE-47C4-AD68-00827CB555EB}" type="presParOf" srcId="{7C577158-D396-448D-8928-D12DE943F107}" destId="{40B59EE9-0435-4E86-A75C-C5D19B0A4440}" srcOrd="1" destOrd="0" presId="urn:microsoft.com/office/officeart/2008/layout/LinedList"/>
    <dgm:cxn modelId="{C43F7E47-2481-4EE6-A2BC-B8CE6CB88715}" type="presParOf" srcId="{44BADE37-3DB4-4F10-B1B2-376242C6F7F3}" destId="{8A3F1C56-8FD3-49E1-ACAD-62657F7096D8}" srcOrd="2" destOrd="0" presId="urn:microsoft.com/office/officeart/2008/layout/LinedList"/>
    <dgm:cxn modelId="{42726304-3063-4352-AC80-15D4755AA72F}" type="presParOf" srcId="{44BADE37-3DB4-4F10-B1B2-376242C6F7F3}" destId="{675B8664-1D52-43EE-A601-C46F903A2794}" srcOrd="3" destOrd="0" presId="urn:microsoft.com/office/officeart/2008/layout/LinedList"/>
    <dgm:cxn modelId="{3E3125AB-1B82-4509-8D01-AA37F6FCF254}" type="presParOf" srcId="{675B8664-1D52-43EE-A601-C46F903A2794}" destId="{3A4B1993-47BE-49A5-B0EB-DDC5DFC3D26D}" srcOrd="0" destOrd="0" presId="urn:microsoft.com/office/officeart/2008/layout/LinedList"/>
    <dgm:cxn modelId="{064CDBC8-D595-48BD-BDF1-B9B6B088B23B}" type="presParOf" srcId="{675B8664-1D52-43EE-A601-C46F903A2794}" destId="{5D5C078A-C364-4C51-83E9-021BAA23D433}" srcOrd="1" destOrd="0" presId="urn:microsoft.com/office/officeart/2008/layout/LinedList"/>
    <dgm:cxn modelId="{C0590EB4-66BD-41B2-BB6C-99CB2428C627}" type="presParOf" srcId="{44BADE37-3DB4-4F10-B1B2-376242C6F7F3}" destId="{8B222B7D-BB22-4622-AEA2-13779A438FF3}" srcOrd="4" destOrd="0" presId="urn:microsoft.com/office/officeart/2008/layout/LinedList"/>
    <dgm:cxn modelId="{1AAD8C17-73C6-4CB9-A562-2E19490CF604}" type="presParOf" srcId="{44BADE37-3DB4-4F10-B1B2-376242C6F7F3}" destId="{7A72F835-8B09-4168-A841-6658875243B4}" srcOrd="5" destOrd="0" presId="urn:microsoft.com/office/officeart/2008/layout/LinedList"/>
    <dgm:cxn modelId="{DCEDF849-A1D4-4232-9498-1E542ABE60FB}" type="presParOf" srcId="{7A72F835-8B09-4168-A841-6658875243B4}" destId="{C551E846-070C-497F-A89B-48F114FC2574}" srcOrd="0" destOrd="0" presId="urn:microsoft.com/office/officeart/2008/layout/LinedList"/>
    <dgm:cxn modelId="{BD445B9F-3AC9-4962-9CAD-7B836418500A}" type="presParOf" srcId="{7A72F835-8B09-4168-A841-6658875243B4}" destId="{BFE8898D-B7C6-4BC3-8B48-CD25A8CC8ABE}" srcOrd="1" destOrd="0" presId="urn:microsoft.com/office/officeart/2008/layout/LinedList"/>
    <dgm:cxn modelId="{ED56B44C-58B1-43DD-8B06-4AC4BD936FE7}" type="presParOf" srcId="{44BADE37-3DB4-4F10-B1B2-376242C6F7F3}" destId="{BA11818B-9F07-4D3B-A111-8A6A25C624D3}" srcOrd="6" destOrd="0" presId="urn:microsoft.com/office/officeart/2008/layout/LinedList"/>
    <dgm:cxn modelId="{374CCBB3-C697-45CD-BD81-CD5E790ADCC1}" type="presParOf" srcId="{44BADE37-3DB4-4F10-B1B2-376242C6F7F3}" destId="{2B6C4784-B72C-4A3D-A0A6-A5B1E09A185F}" srcOrd="7" destOrd="0" presId="urn:microsoft.com/office/officeart/2008/layout/LinedList"/>
    <dgm:cxn modelId="{CB67FBFC-0B5B-44B5-8058-3E8A08B2C43F}" type="presParOf" srcId="{2B6C4784-B72C-4A3D-A0A6-A5B1E09A185F}" destId="{601EC9AE-2BF0-4AD5-8651-B245B08D2A16}" srcOrd="0" destOrd="0" presId="urn:microsoft.com/office/officeart/2008/layout/LinedList"/>
    <dgm:cxn modelId="{83F7A593-4776-48DB-92F7-86CE68C1A0E7}" type="presParOf" srcId="{2B6C4784-B72C-4A3D-A0A6-A5B1E09A185F}" destId="{6E5572DA-86BA-4E71-BCCC-9CB84850374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C19FC8-95CE-4ABA-A43B-FE36037A62C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E48FB1F-0D35-4B71-8865-1B6038D68235}">
      <dgm:prSet/>
      <dgm:spPr/>
      <dgm:t>
        <a:bodyPr/>
        <a:lstStyle/>
        <a:p>
          <a:r>
            <a:rPr lang="en-GB" dirty="0"/>
            <a:t>BURLISON, J.D., QUILLIVAN, R.M.S., SCOTT, S.D., JOHNSON, S. and HOFFMAN, J.M., 2018. The effects of the second victim phenomenon on work-related outcomes: connecting self-reported caregiver distress to turnover intensions and absenteeism. </a:t>
          </a:r>
          <a:r>
            <a:rPr lang="en-GB" i="1" dirty="0"/>
            <a:t>Journal of Patient Safety</a:t>
          </a:r>
          <a:r>
            <a:rPr lang="en-GB" dirty="0"/>
            <a:t>. Available at DOI: 10.1109/EMBC.2016.7590696.</a:t>
          </a:r>
          <a:endParaRPr lang="en-US" dirty="0"/>
        </a:p>
      </dgm:t>
    </dgm:pt>
    <dgm:pt modelId="{497FBE2E-BD22-4512-AF5C-9B9ACB20B9E7}" type="parTrans" cxnId="{FF86BF60-AB01-4356-B008-0470811AF717}">
      <dgm:prSet/>
      <dgm:spPr/>
      <dgm:t>
        <a:bodyPr/>
        <a:lstStyle/>
        <a:p>
          <a:endParaRPr lang="en-US"/>
        </a:p>
      </dgm:t>
    </dgm:pt>
    <dgm:pt modelId="{96015C2C-605C-4F66-BBE2-16AB0F1D24D1}" type="sibTrans" cxnId="{FF86BF60-AB01-4356-B008-0470811AF717}">
      <dgm:prSet/>
      <dgm:spPr/>
      <dgm:t>
        <a:bodyPr/>
        <a:lstStyle/>
        <a:p>
          <a:endParaRPr lang="en-US"/>
        </a:p>
      </dgm:t>
    </dgm:pt>
    <dgm:pt modelId="{612D9955-D065-47FA-8207-D887CDC1F177}">
      <dgm:prSet/>
      <dgm:spPr/>
      <dgm:t>
        <a:bodyPr/>
        <a:lstStyle/>
        <a:p>
          <a:pPr rtl="0"/>
          <a:r>
            <a:rPr lang="en-GB"/>
            <a:t>NHS Resolution. 2019. Annual report and accounts 2018/19. available at </a:t>
          </a:r>
          <a:r>
            <a:rPr lang="en-GB" u="sng">
              <a:hlinkClick xmlns:r="http://schemas.openxmlformats.org/officeDocument/2006/relationships" r:id="rId1"/>
            </a:rPr>
            <a:t>www.gov.uk/official-documents</a:t>
          </a:r>
          <a:r>
            <a:rPr lang="en-GB">
              <a:latin typeface="Calibri Light" panose="020F0302020204030204"/>
            </a:rPr>
            <a:t>  </a:t>
          </a:r>
          <a:endParaRPr lang="en-US"/>
        </a:p>
      </dgm:t>
    </dgm:pt>
    <dgm:pt modelId="{9BF1EEED-3E29-42E5-AD89-04C2C9E7B9AA}" type="parTrans" cxnId="{2F08F3A2-D5DC-4EA0-A3D5-296351A01CD9}">
      <dgm:prSet/>
      <dgm:spPr/>
      <dgm:t>
        <a:bodyPr/>
        <a:lstStyle/>
        <a:p>
          <a:endParaRPr lang="en-US"/>
        </a:p>
      </dgm:t>
    </dgm:pt>
    <dgm:pt modelId="{80F9FE5B-37D3-4216-870C-75AAF9B75081}" type="sibTrans" cxnId="{2F08F3A2-D5DC-4EA0-A3D5-296351A01CD9}">
      <dgm:prSet/>
      <dgm:spPr/>
      <dgm:t>
        <a:bodyPr/>
        <a:lstStyle/>
        <a:p>
          <a:endParaRPr lang="en-US"/>
        </a:p>
      </dgm:t>
    </dgm:pt>
    <dgm:pt modelId="{D5AF0756-F292-4355-8B06-D5E83FBD1BE9}">
      <dgm:prSet/>
      <dgm:spPr/>
      <dgm:t>
        <a:bodyPr/>
        <a:lstStyle/>
        <a:p>
          <a:r>
            <a:rPr lang="en-GB" dirty="0"/>
            <a:t>NYDOO, P., PILLAY, B.J., NAICKER, T. &amp; MOODLEY, J., 2019. The second victim phenomenon in health care: A literature review</a:t>
          </a:r>
          <a:r>
            <a:rPr lang="en-GB" i="1" dirty="0"/>
            <a:t>. Scandinavian Journal of Public Health. </a:t>
          </a:r>
          <a:r>
            <a:rPr lang="en-GB" dirty="0"/>
            <a:t>, pp.140349481985550-1403494819855506. Available from: 10.1177/1403494819855506</a:t>
          </a:r>
          <a:endParaRPr lang="en-US" dirty="0"/>
        </a:p>
      </dgm:t>
    </dgm:pt>
    <dgm:pt modelId="{40DF53EB-96E8-4910-BFC2-D872071E15BE}" type="parTrans" cxnId="{C1A70F92-3516-4F09-9FF1-88740E1DB798}">
      <dgm:prSet/>
      <dgm:spPr/>
      <dgm:t>
        <a:bodyPr/>
        <a:lstStyle/>
        <a:p>
          <a:endParaRPr lang="en-US"/>
        </a:p>
      </dgm:t>
    </dgm:pt>
    <dgm:pt modelId="{FDB1F8E9-D22A-49B0-B0DB-AF9530734980}" type="sibTrans" cxnId="{C1A70F92-3516-4F09-9FF1-88740E1DB798}">
      <dgm:prSet/>
      <dgm:spPr/>
      <dgm:t>
        <a:bodyPr/>
        <a:lstStyle/>
        <a:p>
          <a:endParaRPr lang="en-US"/>
        </a:p>
      </dgm:t>
    </dgm:pt>
    <dgm:pt modelId="{1257166A-1D69-40F1-8AE4-F180FF3B522F}">
      <dgm:prSet/>
      <dgm:spPr/>
      <dgm:t>
        <a:bodyPr/>
        <a:lstStyle/>
        <a:p>
          <a:pPr rtl="0"/>
          <a:r>
            <a:rPr lang="en-GB" dirty="0"/>
            <a:t>SINGH, N., KNIGHT, K., WRIGHT, C., BAIRD, M., AKROYD, D., ADAMS, R.D. and SCHNEIDER, M.E., 2016. Occupational burnout among radiographers, sonographers and radiologists in Australia and New Zealand: Findings from a National survey. </a:t>
          </a:r>
          <a:r>
            <a:rPr lang="en-GB" i="1" dirty="0"/>
            <a:t>Journal of Medical Imaging and Radiation Oncology</a:t>
          </a:r>
          <a:r>
            <a:rPr lang="en-GB" dirty="0"/>
            <a:t>. </a:t>
          </a:r>
          <a:r>
            <a:rPr lang="en-GB" b="1" dirty="0"/>
            <a:t>61</a:t>
          </a:r>
          <a:r>
            <a:rPr lang="en-GB" dirty="0"/>
            <a:t>(3), pp. 304-310.</a:t>
          </a:r>
          <a:r>
            <a:rPr lang="en-GB" dirty="0">
              <a:latin typeface="Calibri Light" panose="020F0302020204030204"/>
            </a:rPr>
            <a:t> </a:t>
          </a:r>
          <a:endParaRPr lang="en-US" dirty="0"/>
        </a:p>
      </dgm:t>
    </dgm:pt>
    <dgm:pt modelId="{81CE15EE-70BA-4F5B-A6FD-3A4056CDE255}" type="parTrans" cxnId="{8F9D327A-5C65-48DE-8BE7-BAF77FE52FF6}">
      <dgm:prSet/>
      <dgm:spPr/>
      <dgm:t>
        <a:bodyPr/>
        <a:lstStyle/>
        <a:p>
          <a:endParaRPr lang="en-US"/>
        </a:p>
      </dgm:t>
    </dgm:pt>
    <dgm:pt modelId="{77947CBD-6710-484F-80F2-FB3D13446CCB}" type="sibTrans" cxnId="{8F9D327A-5C65-48DE-8BE7-BAF77FE52FF6}">
      <dgm:prSet/>
      <dgm:spPr/>
      <dgm:t>
        <a:bodyPr/>
        <a:lstStyle/>
        <a:p>
          <a:endParaRPr lang="en-US"/>
        </a:p>
      </dgm:t>
    </dgm:pt>
    <dgm:pt modelId="{8621E923-1DF9-47A6-8C16-8FCDF408BFFF}">
      <dgm:prSet/>
      <dgm:spPr/>
      <dgm:t>
        <a:bodyPr/>
        <a:lstStyle/>
        <a:p>
          <a:r>
            <a:rPr lang="en-GB" dirty="0"/>
            <a:t>SOTIRIADIS, A. and </a:t>
          </a:r>
          <a:r>
            <a:rPr lang="en-GB" dirty="0" err="1"/>
            <a:t>Odibo</a:t>
          </a:r>
          <a:r>
            <a:rPr lang="en-GB" dirty="0"/>
            <a:t>, AO. 2019. Systematic Error and cognitive bias in obstetric ultrasound. </a:t>
          </a:r>
          <a:r>
            <a:rPr lang="en-GB" i="1" dirty="0"/>
            <a:t>Ultrasound in Obstetrics and Gynaecology</a:t>
          </a:r>
          <a:r>
            <a:rPr lang="en-GB" dirty="0"/>
            <a:t>. 53. Pp431-435</a:t>
          </a:r>
          <a:endParaRPr lang="en-US" dirty="0"/>
        </a:p>
      </dgm:t>
    </dgm:pt>
    <dgm:pt modelId="{28E0EDE5-35F1-49B4-9BCE-A2EA6EE4878E}" type="parTrans" cxnId="{92B741D6-7929-412E-B648-0EC2A7A03B24}">
      <dgm:prSet/>
      <dgm:spPr/>
      <dgm:t>
        <a:bodyPr/>
        <a:lstStyle/>
        <a:p>
          <a:endParaRPr lang="en-US"/>
        </a:p>
      </dgm:t>
    </dgm:pt>
    <dgm:pt modelId="{5211499F-C791-4BC3-82DB-FD7B66C30F6D}" type="sibTrans" cxnId="{92B741D6-7929-412E-B648-0EC2A7A03B24}">
      <dgm:prSet/>
      <dgm:spPr/>
      <dgm:t>
        <a:bodyPr/>
        <a:lstStyle/>
        <a:p>
          <a:endParaRPr lang="en-US"/>
        </a:p>
      </dgm:t>
    </dgm:pt>
    <dgm:pt modelId="{928EA154-F23A-4FEB-8054-E2D4AF30C172}">
      <dgm:prSet phldr="0"/>
      <dgm:spPr/>
      <dgm:t>
        <a:bodyPr/>
        <a:lstStyle/>
        <a:p>
          <a:pPr rtl="0"/>
          <a:r>
            <a:rPr lang="en-GB" dirty="0">
              <a:latin typeface="Calibri Light" panose="020F0302020204030204"/>
            </a:rPr>
            <a:t>NATIONAL CONGENTAL HEART DISEASE (NCHDA) 2023 Summary Report. Available at  </a:t>
          </a:r>
          <a:r>
            <a:rPr lang="en-GB" dirty="0">
              <a:hlinkClick xmlns:r="http://schemas.openxmlformats.org/officeDocument/2006/relationships" r:id="rId2"/>
            </a:rPr>
            <a:t>https://www.nicor.org.uk/wp-content/uploads/2023/06/10633-NICOR-Annual-Summary_Reports_NCHDA_domain_Report_v7.pdf</a:t>
          </a:r>
          <a:r>
            <a:rPr lang="en-GB" dirty="0">
              <a:latin typeface="Calibri Light" panose="020F0302020204030204"/>
            </a:rPr>
            <a:t> </a:t>
          </a:r>
          <a:endParaRPr lang="en-GB" dirty="0"/>
        </a:p>
      </dgm:t>
    </dgm:pt>
    <dgm:pt modelId="{C96D921C-2F8C-4C67-A7C4-F9EA44359192}" type="parTrans" cxnId="{6E604573-DA7C-445A-9227-9CD493DF65C1}">
      <dgm:prSet/>
      <dgm:spPr/>
      <dgm:t>
        <a:bodyPr/>
        <a:lstStyle/>
        <a:p>
          <a:endParaRPr lang="en-GB"/>
        </a:p>
      </dgm:t>
    </dgm:pt>
    <dgm:pt modelId="{C62E08A5-ADE6-48CC-A943-68B8A51E74BC}" type="sibTrans" cxnId="{6E604573-DA7C-445A-9227-9CD493DF65C1}">
      <dgm:prSet/>
      <dgm:spPr/>
      <dgm:t>
        <a:bodyPr/>
        <a:lstStyle/>
        <a:p>
          <a:endParaRPr lang="en-GB"/>
        </a:p>
      </dgm:t>
    </dgm:pt>
    <dgm:pt modelId="{80CA7668-29B0-4295-A371-D0A17A22EA4D}">
      <dgm:prSet/>
      <dgm:spPr/>
      <dgm:t>
        <a:bodyPr/>
        <a:lstStyle/>
        <a:p>
          <a:r>
            <a:rPr lang="en-GB" dirty="0"/>
            <a:t>LEES, CS, NAGY, PG, WEAVER, SJ and NEWMAN-TOKER DE, (2013), Cognitive and System Factors contributing to Diagnostic Errors in Radiology. </a:t>
          </a:r>
          <a:r>
            <a:rPr lang="en-GB" i="1" dirty="0"/>
            <a:t>Medical Physics and Informatics</a:t>
          </a:r>
          <a:r>
            <a:rPr lang="en-GB" dirty="0"/>
            <a:t>, AJR; 201: 611-617</a:t>
          </a:r>
          <a:endParaRPr lang="en-US" dirty="0"/>
        </a:p>
      </dgm:t>
    </dgm:pt>
    <dgm:pt modelId="{426F0BBD-3064-4237-B7EF-DC7782A32ACF}" type="parTrans" cxnId="{BD9D174D-DFC3-483E-97CF-B9C9085C649A}">
      <dgm:prSet/>
      <dgm:spPr/>
      <dgm:t>
        <a:bodyPr/>
        <a:lstStyle/>
        <a:p>
          <a:endParaRPr lang="en-GB"/>
        </a:p>
      </dgm:t>
    </dgm:pt>
    <dgm:pt modelId="{F4751AC9-EC32-4F71-9D4E-A5DCE0CC30D8}" type="sibTrans" cxnId="{BD9D174D-DFC3-483E-97CF-B9C9085C649A}">
      <dgm:prSet/>
      <dgm:spPr/>
      <dgm:t>
        <a:bodyPr/>
        <a:lstStyle/>
        <a:p>
          <a:endParaRPr lang="en-GB"/>
        </a:p>
      </dgm:t>
    </dgm:pt>
    <dgm:pt modelId="{CC150D86-4AEF-4B7D-BADE-A29A22FDC2C6}">
      <dgm:prSet/>
      <dgm:spPr/>
      <dgm:t>
        <a:bodyPr/>
        <a:lstStyle/>
        <a:p>
          <a:r>
            <a:rPr lang="en-GB" dirty="0"/>
            <a:t>CARVALHO J.S, ALLAN L.D, CHAOUI R, COPEL J.A, DEVORE G.R, HECHER K, LEE W, MUNOZ H, PALADINI D, TUTSCHEK B and YAGEL S. (2013) ISUOG practice guidelines (updated): sonographic screening examination of the </a:t>
          </a:r>
          <a:r>
            <a:rPr lang="en-GB" dirty="0" err="1"/>
            <a:t>fetal</a:t>
          </a:r>
          <a:r>
            <a:rPr lang="en-GB" dirty="0"/>
            <a:t> heart. </a:t>
          </a:r>
          <a:r>
            <a:rPr lang="en-GB" i="1" dirty="0"/>
            <a:t>Ultrasound Obstetrics and </a:t>
          </a:r>
          <a:r>
            <a:rPr lang="en-GB" i="1" dirty="0" err="1"/>
            <a:t>Gynecology</a:t>
          </a:r>
          <a:r>
            <a:rPr lang="en-GB" dirty="0"/>
            <a:t> Vol. 41. pp. 348–359</a:t>
          </a:r>
          <a:endParaRPr lang="en-US" dirty="0"/>
        </a:p>
      </dgm:t>
    </dgm:pt>
    <dgm:pt modelId="{1B7912BA-37CC-455B-B591-EA349D79E63B}" type="parTrans" cxnId="{DE64BD9F-FE8B-419F-A5ED-9997849C5DD3}">
      <dgm:prSet/>
      <dgm:spPr/>
      <dgm:t>
        <a:bodyPr/>
        <a:lstStyle/>
        <a:p>
          <a:endParaRPr lang="en-GB"/>
        </a:p>
      </dgm:t>
    </dgm:pt>
    <dgm:pt modelId="{930A68A8-3A47-47D9-9705-756F6FC421EF}" type="sibTrans" cxnId="{DE64BD9F-FE8B-419F-A5ED-9997849C5DD3}">
      <dgm:prSet/>
      <dgm:spPr/>
      <dgm:t>
        <a:bodyPr/>
        <a:lstStyle/>
        <a:p>
          <a:endParaRPr lang="en-GB"/>
        </a:p>
      </dgm:t>
    </dgm:pt>
    <dgm:pt modelId="{F42BFC83-3DDE-4FEA-8224-9B5035A578A5}">
      <dgm:prSet/>
      <dgm:spPr/>
      <dgm:t>
        <a:bodyPr/>
        <a:lstStyle/>
        <a:p>
          <a:r>
            <a:rPr lang="en-GB" dirty="0"/>
            <a:t>COSKERRY, P (2009), A Universal Model of Diagnostic Reasoning. </a:t>
          </a:r>
          <a:r>
            <a:rPr lang="en-GB" i="1" dirty="0"/>
            <a:t>Academic Medicine</a:t>
          </a:r>
          <a:r>
            <a:rPr lang="en-GB" dirty="0"/>
            <a:t>, Vol 84, (8) p1022-1028</a:t>
          </a:r>
          <a:endParaRPr lang="en-US" dirty="0"/>
        </a:p>
      </dgm:t>
    </dgm:pt>
    <dgm:pt modelId="{928ED176-CEC7-49FF-BEAF-E42BC47A3A16}" type="parTrans" cxnId="{B87B2318-655B-4195-8AF0-A90EC1BCCB5C}">
      <dgm:prSet/>
      <dgm:spPr/>
      <dgm:t>
        <a:bodyPr/>
        <a:lstStyle/>
        <a:p>
          <a:endParaRPr lang="en-GB"/>
        </a:p>
      </dgm:t>
    </dgm:pt>
    <dgm:pt modelId="{D6C1A226-E046-42B2-B555-61786275D105}" type="sibTrans" cxnId="{B87B2318-655B-4195-8AF0-A90EC1BCCB5C}">
      <dgm:prSet/>
      <dgm:spPr/>
      <dgm:t>
        <a:bodyPr/>
        <a:lstStyle/>
        <a:p>
          <a:endParaRPr lang="en-GB"/>
        </a:p>
      </dgm:t>
    </dgm:pt>
    <dgm:pt modelId="{A2D5A9BC-FC07-4C42-9545-EF5BAACE242F}">
      <dgm:prSet/>
      <dgm:spPr/>
      <dgm:t>
        <a:bodyPr/>
        <a:lstStyle/>
        <a:p>
          <a:r>
            <a:rPr lang="en-US" dirty="0"/>
            <a:t>CHEN, J, GANDOMKAR, Z and REED, W.R. (2023) Investigating the impact of cognitive biases in radiologists’ image interpretation: a scoping review. European Journal of Radiology, Vol. 166. 111013</a:t>
          </a:r>
        </a:p>
      </dgm:t>
    </dgm:pt>
    <dgm:pt modelId="{729EF7F6-0ABC-45F4-AF31-F017E3C89F6B}" type="parTrans" cxnId="{A3C801E9-350F-4670-A6B9-FC958AB34233}">
      <dgm:prSet/>
      <dgm:spPr/>
      <dgm:t>
        <a:bodyPr/>
        <a:lstStyle/>
        <a:p>
          <a:endParaRPr lang="en-GB"/>
        </a:p>
      </dgm:t>
    </dgm:pt>
    <dgm:pt modelId="{A0EBA154-C9FA-4EAC-92FD-D5194CFC3FB8}" type="sibTrans" cxnId="{A3C801E9-350F-4670-A6B9-FC958AB34233}">
      <dgm:prSet/>
      <dgm:spPr/>
      <dgm:t>
        <a:bodyPr/>
        <a:lstStyle/>
        <a:p>
          <a:endParaRPr lang="en-GB"/>
        </a:p>
      </dgm:t>
    </dgm:pt>
    <dgm:pt modelId="{ABA9DAFA-DFA2-4D8C-8BFA-F544E7F5372F}">
      <dgm:prSet/>
      <dgm:spPr/>
      <dgm:t>
        <a:bodyPr/>
        <a:lstStyle/>
        <a:p>
          <a:r>
            <a:rPr lang="en-GB" dirty="0"/>
            <a:t>ITRI, J.N and PATEL, S.H. (2018), Heuristics and Cognitive Error in Medical Imaging. American Journal of Roentgenology. Vol 210 (5) pp. 937-1177.</a:t>
          </a:r>
        </a:p>
      </dgm:t>
    </dgm:pt>
    <dgm:pt modelId="{183BDBC1-C534-4B0C-B104-AF9B9D9ADC80}" type="parTrans" cxnId="{00080F67-8C96-426F-BBDF-3EE31149B78F}">
      <dgm:prSet/>
      <dgm:spPr/>
      <dgm:t>
        <a:bodyPr/>
        <a:lstStyle/>
        <a:p>
          <a:endParaRPr lang="en-GB"/>
        </a:p>
      </dgm:t>
    </dgm:pt>
    <dgm:pt modelId="{18FC3A19-C2B6-4588-9C40-77CDEC1D02B7}" type="sibTrans" cxnId="{00080F67-8C96-426F-BBDF-3EE31149B78F}">
      <dgm:prSet/>
      <dgm:spPr/>
      <dgm:t>
        <a:bodyPr/>
        <a:lstStyle/>
        <a:p>
          <a:endParaRPr lang="en-GB"/>
        </a:p>
      </dgm:t>
    </dgm:pt>
    <dgm:pt modelId="{D0D632BD-8B59-4353-AF36-7B6AC60EC655}">
      <dgm:prSet/>
      <dgm:spPr/>
      <dgm:t>
        <a:bodyPr/>
        <a:lstStyle/>
        <a:p>
          <a:r>
            <a:rPr lang="en-GB"/>
            <a:t>SCOTT, S D.,L E HIRSCHINGER, K R COX, M MCCOIG, J BRANDT, L W HALL. 2009. The natural history of recovery for the healthcare provider “second victim” after adverse patient events. Quality and Safety in Health Care. 18: pp325-330.</a:t>
          </a:r>
          <a:endParaRPr lang="en-US" dirty="0"/>
        </a:p>
      </dgm:t>
    </dgm:pt>
    <dgm:pt modelId="{D1F5CD3B-AD71-47C7-8C6C-5486A4DF74E3}" type="parTrans" cxnId="{169ADE62-1D26-4EFC-9A17-CA99D6B90B3F}">
      <dgm:prSet/>
      <dgm:spPr/>
    </dgm:pt>
    <dgm:pt modelId="{2D4B1F02-8C87-425D-96B7-172458F67218}" type="sibTrans" cxnId="{169ADE62-1D26-4EFC-9A17-CA99D6B90B3F}">
      <dgm:prSet/>
      <dgm:spPr/>
    </dgm:pt>
    <dgm:pt modelId="{388B63D0-1BF8-4964-9E9C-622FFFF82193}">
      <dgm:prSet/>
      <dgm:spPr/>
      <dgm:t>
        <a:bodyPr/>
        <a:lstStyle/>
        <a:p>
          <a:r>
            <a:rPr lang="en-GB" dirty="0"/>
            <a:t>WU AW. (2000) Medical error: the second victim. Often the doctor who makes the mistake needs help too. BMJ. pp.320:726–727.</a:t>
          </a:r>
          <a:endParaRPr lang="en-US" dirty="0"/>
        </a:p>
      </dgm:t>
    </dgm:pt>
    <dgm:pt modelId="{71844F18-4239-4829-AD5B-439D26EDDF54}" type="parTrans" cxnId="{EFB7E619-CA14-42E4-863E-86A10D94C638}">
      <dgm:prSet/>
      <dgm:spPr/>
    </dgm:pt>
    <dgm:pt modelId="{ADDB18CD-6288-487D-8289-EFE2876DCE78}" type="sibTrans" cxnId="{EFB7E619-CA14-42E4-863E-86A10D94C638}">
      <dgm:prSet/>
      <dgm:spPr/>
    </dgm:pt>
    <dgm:pt modelId="{7D23DCE6-8CBF-43E2-AEF0-540104A7B2E6}">
      <dgm:prSet/>
      <dgm:spPr/>
      <dgm:t>
        <a:bodyPr/>
        <a:lstStyle/>
        <a:p>
          <a:r>
            <a:rPr lang="en-GB"/>
            <a:t>THOIRS, K and SIM, J. 2016. Using a clinical decision making framework to foster sonographer student learning in the clinical setting.</a:t>
          </a:r>
          <a:r>
            <a:rPr lang="en-GB" i="1"/>
            <a:t> Sonography</a:t>
          </a:r>
          <a:r>
            <a:rPr lang="en-GB"/>
            <a:t> 3. Pp146-153</a:t>
          </a:r>
          <a:endParaRPr lang="en-US" dirty="0"/>
        </a:p>
      </dgm:t>
    </dgm:pt>
    <dgm:pt modelId="{3489F131-7966-4839-8FD1-2B3DBD0B6903}" type="parTrans" cxnId="{048065B0-27E6-4054-8F7E-381A0A6F7CB3}">
      <dgm:prSet/>
      <dgm:spPr/>
    </dgm:pt>
    <dgm:pt modelId="{FB1107A6-D247-4396-BA7E-D4133B23DC99}" type="sibTrans" cxnId="{048065B0-27E6-4054-8F7E-381A0A6F7CB3}">
      <dgm:prSet/>
      <dgm:spPr/>
    </dgm:pt>
    <dgm:pt modelId="{0434A4EB-03E4-4EB4-9918-17BBF0D9FF62}" type="pres">
      <dgm:prSet presAssocID="{06C19FC8-95CE-4ABA-A43B-FE36037A62CE}" presName="vert0" presStyleCnt="0">
        <dgm:presLayoutVars>
          <dgm:dir/>
          <dgm:animOne val="branch"/>
          <dgm:animLvl val="lvl"/>
        </dgm:presLayoutVars>
      </dgm:prSet>
      <dgm:spPr/>
    </dgm:pt>
    <dgm:pt modelId="{53F443C7-8F63-484E-A1AE-C8BD2B17F441}" type="pres">
      <dgm:prSet presAssocID="{5E48FB1F-0D35-4B71-8865-1B6038D68235}" presName="thickLine" presStyleLbl="alignNode1" presStyleIdx="0" presStyleCnt="14"/>
      <dgm:spPr/>
    </dgm:pt>
    <dgm:pt modelId="{E554B833-8195-42A5-AB9A-1CAAD84B6C4C}" type="pres">
      <dgm:prSet presAssocID="{5E48FB1F-0D35-4B71-8865-1B6038D68235}" presName="horz1" presStyleCnt="0"/>
      <dgm:spPr/>
    </dgm:pt>
    <dgm:pt modelId="{9DC55DAA-5B21-4D1F-B9D8-DEFE6422A666}" type="pres">
      <dgm:prSet presAssocID="{5E48FB1F-0D35-4B71-8865-1B6038D68235}" presName="tx1" presStyleLbl="revTx" presStyleIdx="0" presStyleCnt="14"/>
      <dgm:spPr/>
    </dgm:pt>
    <dgm:pt modelId="{7B097A45-C69A-41FC-9674-6965CEAC5888}" type="pres">
      <dgm:prSet presAssocID="{5E48FB1F-0D35-4B71-8865-1B6038D68235}" presName="vert1" presStyleCnt="0"/>
      <dgm:spPr/>
    </dgm:pt>
    <dgm:pt modelId="{E07A977D-A812-4C69-AF0C-1C241B5D304A}" type="pres">
      <dgm:prSet presAssocID="{CC150D86-4AEF-4B7D-BADE-A29A22FDC2C6}" presName="thickLine" presStyleLbl="alignNode1" presStyleIdx="1" presStyleCnt="14"/>
      <dgm:spPr/>
    </dgm:pt>
    <dgm:pt modelId="{FC070179-FB53-4F51-9757-43C8571BCB5F}" type="pres">
      <dgm:prSet presAssocID="{CC150D86-4AEF-4B7D-BADE-A29A22FDC2C6}" presName="horz1" presStyleCnt="0"/>
      <dgm:spPr/>
    </dgm:pt>
    <dgm:pt modelId="{7197C1DE-26C8-486F-93C4-22CC944E3F24}" type="pres">
      <dgm:prSet presAssocID="{CC150D86-4AEF-4B7D-BADE-A29A22FDC2C6}" presName="tx1" presStyleLbl="revTx" presStyleIdx="1" presStyleCnt="14"/>
      <dgm:spPr/>
    </dgm:pt>
    <dgm:pt modelId="{51701386-1861-4B07-AF0D-4A62FCF6ED41}" type="pres">
      <dgm:prSet presAssocID="{CC150D86-4AEF-4B7D-BADE-A29A22FDC2C6}" presName="vert1" presStyleCnt="0"/>
      <dgm:spPr/>
    </dgm:pt>
    <dgm:pt modelId="{EAA610BE-5235-4BB5-86D1-3BED16E49894}" type="pres">
      <dgm:prSet presAssocID="{A2D5A9BC-FC07-4C42-9545-EF5BAACE242F}" presName="thickLine" presStyleLbl="alignNode1" presStyleIdx="2" presStyleCnt="14"/>
      <dgm:spPr/>
    </dgm:pt>
    <dgm:pt modelId="{2A7A2E51-D88F-486D-8258-C1C46158F930}" type="pres">
      <dgm:prSet presAssocID="{A2D5A9BC-FC07-4C42-9545-EF5BAACE242F}" presName="horz1" presStyleCnt="0"/>
      <dgm:spPr/>
    </dgm:pt>
    <dgm:pt modelId="{7B4344FF-50AA-488D-A247-2792DF884534}" type="pres">
      <dgm:prSet presAssocID="{A2D5A9BC-FC07-4C42-9545-EF5BAACE242F}" presName="tx1" presStyleLbl="revTx" presStyleIdx="2" presStyleCnt="14"/>
      <dgm:spPr/>
    </dgm:pt>
    <dgm:pt modelId="{6D8DC143-DED7-4113-8CEF-3A6E75A0EC8D}" type="pres">
      <dgm:prSet presAssocID="{A2D5A9BC-FC07-4C42-9545-EF5BAACE242F}" presName="vert1" presStyleCnt="0"/>
      <dgm:spPr/>
    </dgm:pt>
    <dgm:pt modelId="{D6D77A3C-8B77-4CAA-9B5A-EBE4A588EAC2}" type="pres">
      <dgm:prSet presAssocID="{F42BFC83-3DDE-4FEA-8224-9B5035A578A5}" presName="thickLine" presStyleLbl="alignNode1" presStyleIdx="3" presStyleCnt="14"/>
      <dgm:spPr/>
    </dgm:pt>
    <dgm:pt modelId="{BBD62D61-076B-4AA6-9C37-874D6F5A923F}" type="pres">
      <dgm:prSet presAssocID="{F42BFC83-3DDE-4FEA-8224-9B5035A578A5}" presName="horz1" presStyleCnt="0"/>
      <dgm:spPr/>
    </dgm:pt>
    <dgm:pt modelId="{3B57322D-5C01-48C1-9558-BF8C55FB8908}" type="pres">
      <dgm:prSet presAssocID="{F42BFC83-3DDE-4FEA-8224-9B5035A578A5}" presName="tx1" presStyleLbl="revTx" presStyleIdx="3" presStyleCnt="14"/>
      <dgm:spPr/>
    </dgm:pt>
    <dgm:pt modelId="{2083DA45-F29E-4536-B6F7-FC147285D406}" type="pres">
      <dgm:prSet presAssocID="{F42BFC83-3DDE-4FEA-8224-9B5035A578A5}" presName="vert1" presStyleCnt="0"/>
      <dgm:spPr/>
    </dgm:pt>
    <dgm:pt modelId="{DC2150F8-6664-4490-82E1-CC10A17FCA7B}" type="pres">
      <dgm:prSet presAssocID="{ABA9DAFA-DFA2-4D8C-8BFA-F544E7F5372F}" presName="thickLine" presStyleLbl="alignNode1" presStyleIdx="4" presStyleCnt="14"/>
      <dgm:spPr/>
    </dgm:pt>
    <dgm:pt modelId="{E15EB666-9269-4B65-9DE7-43010F5424D2}" type="pres">
      <dgm:prSet presAssocID="{ABA9DAFA-DFA2-4D8C-8BFA-F544E7F5372F}" presName="horz1" presStyleCnt="0"/>
      <dgm:spPr/>
    </dgm:pt>
    <dgm:pt modelId="{58EB20EB-7EAC-4E95-A1E0-CB49F5ED41EC}" type="pres">
      <dgm:prSet presAssocID="{ABA9DAFA-DFA2-4D8C-8BFA-F544E7F5372F}" presName="tx1" presStyleLbl="revTx" presStyleIdx="4" presStyleCnt="14"/>
      <dgm:spPr/>
    </dgm:pt>
    <dgm:pt modelId="{073477AB-6379-4AA1-B77F-32B63C736D15}" type="pres">
      <dgm:prSet presAssocID="{ABA9DAFA-DFA2-4D8C-8BFA-F544E7F5372F}" presName="vert1" presStyleCnt="0"/>
      <dgm:spPr/>
    </dgm:pt>
    <dgm:pt modelId="{D06F7105-9CBA-4A0A-B30E-E0A0B91045D2}" type="pres">
      <dgm:prSet presAssocID="{80CA7668-29B0-4295-A371-D0A17A22EA4D}" presName="thickLine" presStyleLbl="alignNode1" presStyleIdx="5" presStyleCnt="14"/>
      <dgm:spPr/>
    </dgm:pt>
    <dgm:pt modelId="{0FE8AFB0-CE9C-4FBC-B9C0-5EA2182FC81F}" type="pres">
      <dgm:prSet presAssocID="{80CA7668-29B0-4295-A371-D0A17A22EA4D}" presName="horz1" presStyleCnt="0"/>
      <dgm:spPr/>
    </dgm:pt>
    <dgm:pt modelId="{AF07ED2C-3D5D-4372-A5C2-0030B47151FC}" type="pres">
      <dgm:prSet presAssocID="{80CA7668-29B0-4295-A371-D0A17A22EA4D}" presName="tx1" presStyleLbl="revTx" presStyleIdx="5" presStyleCnt="14"/>
      <dgm:spPr/>
    </dgm:pt>
    <dgm:pt modelId="{7CB562A7-500F-4F8A-9277-21FBCEF6F2B9}" type="pres">
      <dgm:prSet presAssocID="{80CA7668-29B0-4295-A371-D0A17A22EA4D}" presName="vert1" presStyleCnt="0"/>
      <dgm:spPr/>
    </dgm:pt>
    <dgm:pt modelId="{80104DBD-87DD-4ADA-963F-10FFADBB920D}" type="pres">
      <dgm:prSet presAssocID="{928EA154-F23A-4FEB-8054-E2D4AF30C172}" presName="thickLine" presStyleLbl="alignNode1" presStyleIdx="6" presStyleCnt="14"/>
      <dgm:spPr/>
    </dgm:pt>
    <dgm:pt modelId="{97A27DD0-133F-47C6-8F6C-60F539FE6FC6}" type="pres">
      <dgm:prSet presAssocID="{928EA154-F23A-4FEB-8054-E2D4AF30C172}" presName="horz1" presStyleCnt="0"/>
      <dgm:spPr/>
    </dgm:pt>
    <dgm:pt modelId="{99C2B568-C942-41F2-ACB1-ADCDE84D56C6}" type="pres">
      <dgm:prSet presAssocID="{928EA154-F23A-4FEB-8054-E2D4AF30C172}" presName="tx1" presStyleLbl="revTx" presStyleIdx="6" presStyleCnt="14"/>
      <dgm:spPr/>
    </dgm:pt>
    <dgm:pt modelId="{5602DB53-E520-4B3B-99E4-67AB74753E00}" type="pres">
      <dgm:prSet presAssocID="{928EA154-F23A-4FEB-8054-E2D4AF30C172}" presName="vert1" presStyleCnt="0"/>
      <dgm:spPr/>
    </dgm:pt>
    <dgm:pt modelId="{ABD47C99-363A-4ED9-8182-DB7E96BAA1AF}" type="pres">
      <dgm:prSet presAssocID="{612D9955-D065-47FA-8207-D887CDC1F177}" presName="thickLine" presStyleLbl="alignNode1" presStyleIdx="7" presStyleCnt="14"/>
      <dgm:spPr/>
    </dgm:pt>
    <dgm:pt modelId="{E2311F65-6123-44C5-8CDD-F0CBD1F1AF5F}" type="pres">
      <dgm:prSet presAssocID="{612D9955-D065-47FA-8207-D887CDC1F177}" presName="horz1" presStyleCnt="0"/>
      <dgm:spPr/>
    </dgm:pt>
    <dgm:pt modelId="{1665A2A8-76D3-428D-AD23-569D64D408EF}" type="pres">
      <dgm:prSet presAssocID="{612D9955-D065-47FA-8207-D887CDC1F177}" presName="tx1" presStyleLbl="revTx" presStyleIdx="7" presStyleCnt="14"/>
      <dgm:spPr/>
    </dgm:pt>
    <dgm:pt modelId="{44C020B5-4EE4-4172-956B-82AF28743AED}" type="pres">
      <dgm:prSet presAssocID="{612D9955-D065-47FA-8207-D887CDC1F177}" presName="vert1" presStyleCnt="0"/>
      <dgm:spPr/>
    </dgm:pt>
    <dgm:pt modelId="{EC8F0D3F-6BB8-40C9-90D2-CB1758721CA4}" type="pres">
      <dgm:prSet presAssocID="{D5AF0756-F292-4355-8B06-D5E83FBD1BE9}" presName="thickLine" presStyleLbl="alignNode1" presStyleIdx="8" presStyleCnt="14"/>
      <dgm:spPr/>
    </dgm:pt>
    <dgm:pt modelId="{EE9294AC-E28A-478E-B7EB-672BA704AF6C}" type="pres">
      <dgm:prSet presAssocID="{D5AF0756-F292-4355-8B06-D5E83FBD1BE9}" presName="horz1" presStyleCnt="0"/>
      <dgm:spPr/>
    </dgm:pt>
    <dgm:pt modelId="{21D2C864-55DB-4456-9485-32663C8DC3EB}" type="pres">
      <dgm:prSet presAssocID="{D5AF0756-F292-4355-8B06-D5E83FBD1BE9}" presName="tx1" presStyleLbl="revTx" presStyleIdx="8" presStyleCnt="14"/>
      <dgm:spPr/>
    </dgm:pt>
    <dgm:pt modelId="{DE499A4F-12E6-4661-8DE2-11BD5E80069F}" type="pres">
      <dgm:prSet presAssocID="{D5AF0756-F292-4355-8B06-D5E83FBD1BE9}" presName="vert1" presStyleCnt="0"/>
      <dgm:spPr/>
    </dgm:pt>
    <dgm:pt modelId="{81135C42-294F-4A76-8A69-A3701AD11392}" type="pres">
      <dgm:prSet presAssocID="{D0D632BD-8B59-4353-AF36-7B6AC60EC655}" presName="thickLine" presStyleLbl="alignNode1" presStyleIdx="9" presStyleCnt="14"/>
      <dgm:spPr/>
    </dgm:pt>
    <dgm:pt modelId="{6E3135BE-BFF3-4671-947D-EA342AA8522F}" type="pres">
      <dgm:prSet presAssocID="{D0D632BD-8B59-4353-AF36-7B6AC60EC655}" presName="horz1" presStyleCnt="0"/>
      <dgm:spPr/>
    </dgm:pt>
    <dgm:pt modelId="{B0FB0FAB-FEB4-4F52-9B46-35B0F40E5072}" type="pres">
      <dgm:prSet presAssocID="{D0D632BD-8B59-4353-AF36-7B6AC60EC655}" presName="tx1" presStyleLbl="revTx" presStyleIdx="9" presStyleCnt="14"/>
      <dgm:spPr/>
    </dgm:pt>
    <dgm:pt modelId="{25FC707E-DC5A-4B7D-96C3-D8E3D7EBCCB0}" type="pres">
      <dgm:prSet presAssocID="{D0D632BD-8B59-4353-AF36-7B6AC60EC655}" presName="vert1" presStyleCnt="0"/>
      <dgm:spPr/>
    </dgm:pt>
    <dgm:pt modelId="{76D868C7-DC8C-4CAA-9A8F-25AC686A53C0}" type="pres">
      <dgm:prSet presAssocID="{1257166A-1D69-40F1-8AE4-F180FF3B522F}" presName="thickLine" presStyleLbl="alignNode1" presStyleIdx="10" presStyleCnt="14"/>
      <dgm:spPr/>
    </dgm:pt>
    <dgm:pt modelId="{26315E72-0B85-4F60-9639-999B9D2074BA}" type="pres">
      <dgm:prSet presAssocID="{1257166A-1D69-40F1-8AE4-F180FF3B522F}" presName="horz1" presStyleCnt="0"/>
      <dgm:spPr/>
    </dgm:pt>
    <dgm:pt modelId="{B8373588-3F06-425A-853F-E2B592044937}" type="pres">
      <dgm:prSet presAssocID="{1257166A-1D69-40F1-8AE4-F180FF3B522F}" presName="tx1" presStyleLbl="revTx" presStyleIdx="10" presStyleCnt="14"/>
      <dgm:spPr/>
    </dgm:pt>
    <dgm:pt modelId="{DE300BE4-2952-46AC-BF6D-6BC82025F9BE}" type="pres">
      <dgm:prSet presAssocID="{1257166A-1D69-40F1-8AE4-F180FF3B522F}" presName="vert1" presStyleCnt="0"/>
      <dgm:spPr/>
    </dgm:pt>
    <dgm:pt modelId="{6DDBBC73-F55D-4692-B0F7-FAFDF20CAB78}" type="pres">
      <dgm:prSet presAssocID="{8621E923-1DF9-47A6-8C16-8FCDF408BFFF}" presName="thickLine" presStyleLbl="alignNode1" presStyleIdx="11" presStyleCnt="14"/>
      <dgm:spPr/>
    </dgm:pt>
    <dgm:pt modelId="{606D8184-5666-4B15-BFA7-0E2EBFCF818D}" type="pres">
      <dgm:prSet presAssocID="{8621E923-1DF9-47A6-8C16-8FCDF408BFFF}" presName="horz1" presStyleCnt="0"/>
      <dgm:spPr/>
    </dgm:pt>
    <dgm:pt modelId="{8228EB1C-0920-4200-AAA4-F5CBDDA7735B}" type="pres">
      <dgm:prSet presAssocID="{8621E923-1DF9-47A6-8C16-8FCDF408BFFF}" presName="tx1" presStyleLbl="revTx" presStyleIdx="11" presStyleCnt="14"/>
      <dgm:spPr/>
    </dgm:pt>
    <dgm:pt modelId="{9FDBCD7C-9A4A-453B-BFB8-EFFC15B430DF}" type="pres">
      <dgm:prSet presAssocID="{8621E923-1DF9-47A6-8C16-8FCDF408BFFF}" presName="vert1" presStyleCnt="0"/>
      <dgm:spPr/>
    </dgm:pt>
    <dgm:pt modelId="{728B0670-B0A9-4707-AED0-B03B7D5523D2}" type="pres">
      <dgm:prSet presAssocID="{7D23DCE6-8CBF-43E2-AEF0-540104A7B2E6}" presName="thickLine" presStyleLbl="alignNode1" presStyleIdx="12" presStyleCnt="14"/>
      <dgm:spPr/>
    </dgm:pt>
    <dgm:pt modelId="{50D0AC59-B24F-4FE0-82DF-1E7A50C98358}" type="pres">
      <dgm:prSet presAssocID="{7D23DCE6-8CBF-43E2-AEF0-540104A7B2E6}" presName="horz1" presStyleCnt="0"/>
      <dgm:spPr/>
    </dgm:pt>
    <dgm:pt modelId="{EB5A7215-5587-4FBC-BDFC-FDE66642873F}" type="pres">
      <dgm:prSet presAssocID="{7D23DCE6-8CBF-43E2-AEF0-540104A7B2E6}" presName="tx1" presStyleLbl="revTx" presStyleIdx="12" presStyleCnt="14"/>
      <dgm:spPr/>
    </dgm:pt>
    <dgm:pt modelId="{3B5FE7AC-42C4-42C1-B08F-8AAC54B2FD3B}" type="pres">
      <dgm:prSet presAssocID="{7D23DCE6-8CBF-43E2-AEF0-540104A7B2E6}" presName="vert1" presStyleCnt="0"/>
      <dgm:spPr/>
    </dgm:pt>
    <dgm:pt modelId="{1E56F625-0820-4E47-B1EE-06DCCCAF164E}" type="pres">
      <dgm:prSet presAssocID="{388B63D0-1BF8-4964-9E9C-622FFFF82193}" presName="thickLine" presStyleLbl="alignNode1" presStyleIdx="13" presStyleCnt="14"/>
      <dgm:spPr/>
    </dgm:pt>
    <dgm:pt modelId="{E616311E-8255-4311-ACFC-E0DCCE143555}" type="pres">
      <dgm:prSet presAssocID="{388B63D0-1BF8-4964-9E9C-622FFFF82193}" presName="horz1" presStyleCnt="0"/>
      <dgm:spPr/>
    </dgm:pt>
    <dgm:pt modelId="{6652D53B-9009-4D9D-86E6-066A7E6E6852}" type="pres">
      <dgm:prSet presAssocID="{388B63D0-1BF8-4964-9E9C-622FFFF82193}" presName="tx1" presStyleLbl="revTx" presStyleIdx="13" presStyleCnt="14"/>
      <dgm:spPr/>
    </dgm:pt>
    <dgm:pt modelId="{32D594EC-7283-4D82-915E-84873B75868A}" type="pres">
      <dgm:prSet presAssocID="{388B63D0-1BF8-4964-9E9C-622FFFF82193}" presName="vert1" presStyleCnt="0"/>
      <dgm:spPr/>
    </dgm:pt>
  </dgm:ptLst>
  <dgm:cxnLst>
    <dgm:cxn modelId="{46B98A05-C52E-4F83-8E09-60F16DB0D248}" type="presOf" srcId="{388B63D0-1BF8-4964-9E9C-622FFFF82193}" destId="{6652D53B-9009-4D9D-86E6-066A7E6E6852}" srcOrd="0" destOrd="0" presId="urn:microsoft.com/office/officeart/2008/layout/LinedList"/>
    <dgm:cxn modelId="{B87B2318-655B-4195-8AF0-A90EC1BCCB5C}" srcId="{06C19FC8-95CE-4ABA-A43B-FE36037A62CE}" destId="{F42BFC83-3DDE-4FEA-8224-9B5035A578A5}" srcOrd="3" destOrd="0" parTransId="{928ED176-CEC7-49FF-BEAF-E42BC47A3A16}" sibTransId="{D6C1A226-E046-42B2-B555-61786275D105}"/>
    <dgm:cxn modelId="{EFB7E619-CA14-42E4-863E-86A10D94C638}" srcId="{06C19FC8-95CE-4ABA-A43B-FE36037A62CE}" destId="{388B63D0-1BF8-4964-9E9C-622FFFF82193}" srcOrd="13" destOrd="0" parTransId="{71844F18-4239-4829-AD5B-439D26EDDF54}" sibTransId="{ADDB18CD-6288-487D-8289-EFE2876DCE78}"/>
    <dgm:cxn modelId="{E651F31B-25BF-4921-9583-D52C2494B8BF}" type="presOf" srcId="{612D9955-D065-47FA-8207-D887CDC1F177}" destId="{1665A2A8-76D3-428D-AD23-569D64D408EF}" srcOrd="0" destOrd="0" presId="urn:microsoft.com/office/officeart/2008/layout/LinedList"/>
    <dgm:cxn modelId="{F22FA35B-6827-4F28-9334-B66F0BB25C5C}" type="presOf" srcId="{D0D632BD-8B59-4353-AF36-7B6AC60EC655}" destId="{B0FB0FAB-FEB4-4F52-9B46-35B0F40E5072}" srcOrd="0" destOrd="0" presId="urn:microsoft.com/office/officeart/2008/layout/LinedList"/>
    <dgm:cxn modelId="{FF86BF60-AB01-4356-B008-0470811AF717}" srcId="{06C19FC8-95CE-4ABA-A43B-FE36037A62CE}" destId="{5E48FB1F-0D35-4B71-8865-1B6038D68235}" srcOrd="0" destOrd="0" parTransId="{497FBE2E-BD22-4512-AF5C-9B9ACB20B9E7}" sibTransId="{96015C2C-605C-4F66-BBE2-16AB0F1D24D1}"/>
    <dgm:cxn modelId="{169ADE62-1D26-4EFC-9A17-CA99D6B90B3F}" srcId="{06C19FC8-95CE-4ABA-A43B-FE36037A62CE}" destId="{D0D632BD-8B59-4353-AF36-7B6AC60EC655}" srcOrd="9" destOrd="0" parTransId="{D1F5CD3B-AD71-47C7-8C6C-5486A4DF74E3}" sibTransId="{2D4B1F02-8C87-425D-96B7-172458F67218}"/>
    <dgm:cxn modelId="{00080F67-8C96-426F-BBDF-3EE31149B78F}" srcId="{06C19FC8-95CE-4ABA-A43B-FE36037A62CE}" destId="{ABA9DAFA-DFA2-4D8C-8BFA-F544E7F5372F}" srcOrd="4" destOrd="0" parTransId="{183BDBC1-C534-4B0C-B104-AF9B9D9ADC80}" sibTransId="{18FC3A19-C2B6-4588-9C40-77CDEC1D02B7}"/>
    <dgm:cxn modelId="{BD9D174D-DFC3-483E-97CF-B9C9085C649A}" srcId="{06C19FC8-95CE-4ABA-A43B-FE36037A62CE}" destId="{80CA7668-29B0-4295-A371-D0A17A22EA4D}" srcOrd="5" destOrd="0" parTransId="{426F0BBD-3064-4237-B7EF-DC7782A32ACF}" sibTransId="{F4751AC9-EC32-4F71-9D4E-A5DCE0CC30D8}"/>
    <dgm:cxn modelId="{6E604573-DA7C-445A-9227-9CD493DF65C1}" srcId="{06C19FC8-95CE-4ABA-A43B-FE36037A62CE}" destId="{928EA154-F23A-4FEB-8054-E2D4AF30C172}" srcOrd="6" destOrd="0" parTransId="{C96D921C-2F8C-4C67-A7C4-F9EA44359192}" sibTransId="{C62E08A5-ADE6-48CC-A943-68B8A51E74BC}"/>
    <dgm:cxn modelId="{1730AD55-24BF-4D05-BBCF-73CA0EE1088B}" type="presOf" srcId="{ABA9DAFA-DFA2-4D8C-8BFA-F544E7F5372F}" destId="{58EB20EB-7EAC-4E95-A1E0-CB49F5ED41EC}" srcOrd="0" destOrd="0" presId="urn:microsoft.com/office/officeart/2008/layout/LinedList"/>
    <dgm:cxn modelId="{A40C1F58-EDE0-42DB-88DD-0F9DE773FBC7}" type="presOf" srcId="{1257166A-1D69-40F1-8AE4-F180FF3B522F}" destId="{B8373588-3F06-425A-853F-E2B592044937}" srcOrd="0" destOrd="0" presId="urn:microsoft.com/office/officeart/2008/layout/LinedList"/>
    <dgm:cxn modelId="{8F9D327A-5C65-48DE-8BE7-BAF77FE52FF6}" srcId="{06C19FC8-95CE-4ABA-A43B-FE36037A62CE}" destId="{1257166A-1D69-40F1-8AE4-F180FF3B522F}" srcOrd="10" destOrd="0" parTransId="{81CE15EE-70BA-4F5B-A6FD-3A4056CDE255}" sibTransId="{77947CBD-6710-484F-80F2-FB3D13446CCB}"/>
    <dgm:cxn modelId="{4BD3278D-9FF1-464C-BFC5-26E7A3D82D13}" type="presOf" srcId="{A2D5A9BC-FC07-4C42-9545-EF5BAACE242F}" destId="{7B4344FF-50AA-488D-A247-2792DF884534}" srcOrd="0" destOrd="0" presId="urn:microsoft.com/office/officeart/2008/layout/LinedList"/>
    <dgm:cxn modelId="{C1A70F92-3516-4F09-9FF1-88740E1DB798}" srcId="{06C19FC8-95CE-4ABA-A43B-FE36037A62CE}" destId="{D5AF0756-F292-4355-8B06-D5E83FBD1BE9}" srcOrd="8" destOrd="0" parTransId="{40DF53EB-96E8-4910-BFC2-D872071E15BE}" sibTransId="{FDB1F8E9-D22A-49B0-B0DB-AF9530734980}"/>
    <dgm:cxn modelId="{DE64BD9F-FE8B-419F-A5ED-9997849C5DD3}" srcId="{06C19FC8-95CE-4ABA-A43B-FE36037A62CE}" destId="{CC150D86-4AEF-4B7D-BADE-A29A22FDC2C6}" srcOrd="1" destOrd="0" parTransId="{1B7912BA-37CC-455B-B591-EA349D79E63B}" sibTransId="{930A68A8-3A47-47D9-9705-756F6FC421EF}"/>
    <dgm:cxn modelId="{967AC9A1-52F9-44DC-AD76-C36688D6CCAE}" type="presOf" srcId="{06C19FC8-95CE-4ABA-A43B-FE36037A62CE}" destId="{0434A4EB-03E4-4EB4-9918-17BBF0D9FF62}" srcOrd="0" destOrd="0" presId="urn:microsoft.com/office/officeart/2008/layout/LinedList"/>
    <dgm:cxn modelId="{2F08F3A2-D5DC-4EA0-A3D5-296351A01CD9}" srcId="{06C19FC8-95CE-4ABA-A43B-FE36037A62CE}" destId="{612D9955-D065-47FA-8207-D887CDC1F177}" srcOrd="7" destOrd="0" parTransId="{9BF1EEED-3E29-42E5-AD89-04C2C9E7B9AA}" sibTransId="{80F9FE5B-37D3-4216-870C-75AAF9B75081}"/>
    <dgm:cxn modelId="{485AEBA7-5596-42FE-A0FC-A2DA183C555A}" type="presOf" srcId="{80CA7668-29B0-4295-A371-D0A17A22EA4D}" destId="{AF07ED2C-3D5D-4372-A5C2-0030B47151FC}" srcOrd="0" destOrd="0" presId="urn:microsoft.com/office/officeart/2008/layout/LinedList"/>
    <dgm:cxn modelId="{048065B0-27E6-4054-8F7E-381A0A6F7CB3}" srcId="{06C19FC8-95CE-4ABA-A43B-FE36037A62CE}" destId="{7D23DCE6-8CBF-43E2-AEF0-540104A7B2E6}" srcOrd="12" destOrd="0" parTransId="{3489F131-7966-4839-8FD1-2B3DBD0B6903}" sibTransId="{FB1107A6-D247-4396-BA7E-D4133B23DC99}"/>
    <dgm:cxn modelId="{07F881B6-74A6-4781-9CEF-94CEF5FFE214}" type="presOf" srcId="{928EA154-F23A-4FEB-8054-E2D4AF30C172}" destId="{99C2B568-C942-41F2-ACB1-ADCDE84D56C6}" srcOrd="0" destOrd="0" presId="urn:microsoft.com/office/officeart/2008/layout/LinedList"/>
    <dgm:cxn modelId="{425A08CB-4976-48C8-9C4F-5BE6329CB5A9}" type="presOf" srcId="{D5AF0756-F292-4355-8B06-D5E83FBD1BE9}" destId="{21D2C864-55DB-4456-9485-32663C8DC3EB}" srcOrd="0" destOrd="0" presId="urn:microsoft.com/office/officeart/2008/layout/LinedList"/>
    <dgm:cxn modelId="{ECC6BFCF-AEB3-4866-A3B5-3ADA20A400C4}" type="presOf" srcId="{5E48FB1F-0D35-4B71-8865-1B6038D68235}" destId="{9DC55DAA-5B21-4D1F-B9D8-DEFE6422A666}" srcOrd="0" destOrd="0" presId="urn:microsoft.com/office/officeart/2008/layout/LinedList"/>
    <dgm:cxn modelId="{57FA94D0-1F97-4DCF-BA42-CED85B72ED84}" type="presOf" srcId="{7D23DCE6-8CBF-43E2-AEF0-540104A7B2E6}" destId="{EB5A7215-5587-4FBC-BDFC-FDE66642873F}" srcOrd="0" destOrd="0" presId="urn:microsoft.com/office/officeart/2008/layout/LinedList"/>
    <dgm:cxn modelId="{D261A2D2-39BC-4472-82FE-BDAAD59E5FC0}" type="presOf" srcId="{8621E923-1DF9-47A6-8C16-8FCDF408BFFF}" destId="{8228EB1C-0920-4200-AAA4-F5CBDDA7735B}" srcOrd="0" destOrd="0" presId="urn:microsoft.com/office/officeart/2008/layout/LinedList"/>
    <dgm:cxn modelId="{92B741D6-7929-412E-B648-0EC2A7A03B24}" srcId="{06C19FC8-95CE-4ABA-A43B-FE36037A62CE}" destId="{8621E923-1DF9-47A6-8C16-8FCDF408BFFF}" srcOrd="11" destOrd="0" parTransId="{28E0EDE5-35F1-49B4-9BCE-A2EA6EE4878E}" sibTransId="{5211499F-C791-4BC3-82DB-FD7B66C30F6D}"/>
    <dgm:cxn modelId="{E3B26DDF-2E9E-484B-88D2-1E4B6ECFB6D8}" type="presOf" srcId="{CC150D86-4AEF-4B7D-BADE-A29A22FDC2C6}" destId="{7197C1DE-26C8-486F-93C4-22CC944E3F24}" srcOrd="0" destOrd="0" presId="urn:microsoft.com/office/officeart/2008/layout/LinedList"/>
    <dgm:cxn modelId="{A3C801E9-350F-4670-A6B9-FC958AB34233}" srcId="{06C19FC8-95CE-4ABA-A43B-FE36037A62CE}" destId="{A2D5A9BC-FC07-4C42-9545-EF5BAACE242F}" srcOrd="2" destOrd="0" parTransId="{729EF7F6-0ABC-45F4-AF31-F017E3C89F6B}" sibTransId="{A0EBA154-C9FA-4EAC-92FD-D5194CFC3FB8}"/>
    <dgm:cxn modelId="{6B12CCFC-1E53-4600-94CF-E5716FC0375C}" type="presOf" srcId="{F42BFC83-3DDE-4FEA-8224-9B5035A578A5}" destId="{3B57322D-5C01-48C1-9558-BF8C55FB8908}" srcOrd="0" destOrd="0" presId="urn:microsoft.com/office/officeart/2008/layout/LinedList"/>
    <dgm:cxn modelId="{39A4BD8A-3613-4B25-9C79-A1A5E61DA915}" type="presParOf" srcId="{0434A4EB-03E4-4EB4-9918-17BBF0D9FF62}" destId="{53F443C7-8F63-484E-A1AE-C8BD2B17F441}" srcOrd="0" destOrd="0" presId="urn:microsoft.com/office/officeart/2008/layout/LinedList"/>
    <dgm:cxn modelId="{EBEBA36A-D06C-479F-9483-285389169941}" type="presParOf" srcId="{0434A4EB-03E4-4EB4-9918-17BBF0D9FF62}" destId="{E554B833-8195-42A5-AB9A-1CAAD84B6C4C}" srcOrd="1" destOrd="0" presId="urn:microsoft.com/office/officeart/2008/layout/LinedList"/>
    <dgm:cxn modelId="{0D939851-CC2B-40EF-893F-167208025D85}" type="presParOf" srcId="{E554B833-8195-42A5-AB9A-1CAAD84B6C4C}" destId="{9DC55DAA-5B21-4D1F-B9D8-DEFE6422A666}" srcOrd="0" destOrd="0" presId="urn:microsoft.com/office/officeart/2008/layout/LinedList"/>
    <dgm:cxn modelId="{520BD6F6-2132-4600-9203-EBC3F340E420}" type="presParOf" srcId="{E554B833-8195-42A5-AB9A-1CAAD84B6C4C}" destId="{7B097A45-C69A-41FC-9674-6965CEAC5888}" srcOrd="1" destOrd="0" presId="urn:microsoft.com/office/officeart/2008/layout/LinedList"/>
    <dgm:cxn modelId="{BFB35708-FE10-4D7B-915C-E310778EA989}" type="presParOf" srcId="{0434A4EB-03E4-4EB4-9918-17BBF0D9FF62}" destId="{E07A977D-A812-4C69-AF0C-1C241B5D304A}" srcOrd="2" destOrd="0" presId="urn:microsoft.com/office/officeart/2008/layout/LinedList"/>
    <dgm:cxn modelId="{3F5B57FB-509D-4E28-B619-30C08EE7F6D3}" type="presParOf" srcId="{0434A4EB-03E4-4EB4-9918-17BBF0D9FF62}" destId="{FC070179-FB53-4F51-9757-43C8571BCB5F}" srcOrd="3" destOrd="0" presId="urn:microsoft.com/office/officeart/2008/layout/LinedList"/>
    <dgm:cxn modelId="{10582CBE-2372-40C5-A87A-D5CC54221DDF}" type="presParOf" srcId="{FC070179-FB53-4F51-9757-43C8571BCB5F}" destId="{7197C1DE-26C8-486F-93C4-22CC944E3F24}" srcOrd="0" destOrd="0" presId="urn:microsoft.com/office/officeart/2008/layout/LinedList"/>
    <dgm:cxn modelId="{9D853B1C-B738-4295-A2B8-E6E6AB72348B}" type="presParOf" srcId="{FC070179-FB53-4F51-9757-43C8571BCB5F}" destId="{51701386-1861-4B07-AF0D-4A62FCF6ED41}" srcOrd="1" destOrd="0" presId="urn:microsoft.com/office/officeart/2008/layout/LinedList"/>
    <dgm:cxn modelId="{4F5BED30-4DC8-4EF7-885C-BE149E4370B6}" type="presParOf" srcId="{0434A4EB-03E4-4EB4-9918-17BBF0D9FF62}" destId="{EAA610BE-5235-4BB5-86D1-3BED16E49894}" srcOrd="4" destOrd="0" presId="urn:microsoft.com/office/officeart/2008/layout/LinedList"/>
    <dgm:cxn modelId="{1BC10AB3-487D-47E3-9C63-D88F47B0C67F}" type="presParOf" srcId="{0434A4EB-03E4-4EB4-9918-17BBF0D9FF62}" destId="{2A7A2E51-D88F-486D-8258-C1C46158F930}" srcOrd="5" destOrd="0" presId="urn:microsoft.com/office/officeart/2008/layout/LinedList"/>
    <dgm:cxn modelId="{C6C925EB-5E4D-437A-9484-087431E7CD01}" type="presParOf" srcId="{2A7A2E51-D88F-486D-8258-C1C46158F930}" destId="{7B4344FF-50AA-488D-A247-2792DF884534}" srcOrd="0" destOrd="0" presId="urn:microsoft.com/office/officeart/2008/layout/LinedList"/>
    <dgm:cxn modelId="{E2E20B22-36DA-474B-9504-AF8388AD9AB8}" type="presParOf" srcId="{2A7A2E51-D88F-486D-8258-C1C46158F930}" destId="{6D8DC143-DED7-4113-8CEF-3A6E75A0EC8D}" srcOrd="1" destOrd="0" presId="urn:microsoft.com/office/officeart/2008/layout/LinedList"/>
    <dgm:cxn modelId="{EB0E89A4-CC5D-40CD-B9C3-052724D10CF2}" type="presParOf" srcId="{0434A4EB-03E4-4EB4-9918-17BBF0D9FF62}" destId="{D6D77A3C-8B77-4CAA-9B5A-EBE4A588EAC2}" srcOrd="6" destOrd="0" presId="urn:microsoft.com/office/officeart/2008/layout/LinedList"/>
    <dgm:cxn modelId="{DE37A6EF-006A-4629-8AAB-31779498C05C}" type="presParOf" srcId="{0434A4EB-03E4-4EB4-9918-17BBF0D9FF62}" destId="{BBD62D61-076B-4AA6-9C37-874D6F5A923F}" srcOrd="7" destOrd="0" presId="urn:microsoft.com/office/officeart/2008/layout/LinedList"/>
    <dgm:cxn modelId="{ADACC64F-8329-4363-841B-AE651691486B}" type="presParOf" srcId="{BBD62D61-076B-4AA6-9C37-874D6F5A923F}" destId="{3B57322D-5C01-48C1-9558-BF8C55FB8908}" srcOrd="0" destOrd="0" presId="urn:microsoft.com/office/officeart/2008/layout/LinedList"/>
    <dgm:cxn modelId="{B5FA6C57-0CE5-4C0A-A52D-E7DD24341B82}" type="presParOf" srcId="{BBD62D61-076B-4AA6-9C37-874D6F5A923F}" destId="{2083DA45-F29E-4536-B6F7-FC147285D406}" srcOrd="1" destOrd="0" presId="urn:microsoft.com/office/officeart/2008/layout/LinedList"/>
    <dgm:cxn modelId="{0157030F-7087-4D27-8A19-BDA9504BD8EC}" type="presParOf" srcId="{0434A4EB-03E4-4EB4-9918-17BBF0D9FF62}" destId="{DC2150F8-6664-4490-82E1-CC10A17FCA7B}" srcOrd="8" destOrd="0" presId="urn:microsoft.com/office/officeart/2008/layout/LinedList"/>
    <dgm:cxn modelId="{30504F4D-74B4-40DD-A347-289BBDC8D622}" type="presParOf" srcId="{0434A4EB-03E4-4EB4-9918-17BBF0D9FF62}" destId="{E15EB666-9269-4B65-9DE7-43010F5424D2}" srcOrd="9" destOrd="0" presId="urn:microsoft.com/office/officeart/2008/layout/LinedList"/>
    <dgm:cxn modelId="{7CF6D3F1-E082-43B6-8194-E5F72D76BF73}" type="presParOf" srcId="{E15EB666-9269-4B65-9DE7-43010F5424D2}" destId="{58EB20EB-7EAC-4E95-A1E0-CB49F5ED41EC}" srcOrd="0" destOrd="0" presId="urn:microsoft.com/office/officeart/2008/layout/LinedList"/>
    <dgm:cxn modelId="{E83F72FE-9BC6-4BC0-B226-D3AFCF37C5DE}" type="presParOf" srcId="{E15EB666-9269-4B65-9DE7-43010F5424D2}" destId="{073477AB-6379-4AA1-B77F-32B63C736D15}" srcOrd="1" destOrd="0" presId="urn:microsoft.com/office/officeart/2008/layout/LinedList"/>
    <dgm:cxn modelId="{6679DA79-B5D8-42B8-89DD-4D6EEE003C9C}" type="presParOf" srcId="{0434A4EB-03E4-4EB4-9918-17BBF0D9FF62}" destId="{D06F7105-9CBA-4A0A-B30E-E0A0B91045D2}" srcOrd="10" destOrd="0" presId="urn:microsoft.com/office/officeart/2008/layout/LinedList"/>
    <dgm:cxn modelId="{43805C7C-6A0F-4129-AED0-06ECEC3BC927}" type="presParOf" srcId="{0434A4EB-03E4-4EB4-9918-17BBF0D9FF62}" destId="{0FE8AFB0-CE9C-4FBC-B9C0-5EA2182FC81F}" srcOrd="11" destOrd="0" presId="urn:microsoft.com/office/officeart/2008/layout/LinedList"/>
    <dgm:cxn modelId="{74EB299A-7424-46EF-9C6A-D828CF104F5A}" type="presParOf" srcId="{0FE8AFB0-CE9C-4FBC-B9C0-5EA2182FC81F}" destId="{AF07ED2C-3D5D-4372-A5C2-0030B47151FC}" srcOrd="0" destOrd="0" presId="urn:microsoft.com/office/officeart/2008/layout/LinedList"/>
    <dgm:cxn modelId="{879253F3-C06E-4AC7-BDD6-F61C3667917C}" type="presParOf" srcId="{0FE8AFB0-CE9C-4FBC-B9C0-5EA2182FC81F}" destId="{7CB562A7-500F-4F8A-9277-21FBCEF6F2B9}" srcOrd="1" destOrd="0" presId="urn:microsoft.com/office/officeart/2008/layout/LinedList"/>
    <dgm:cxn modelId="{41149BDC-9EA5-43A8-9880-3DC45B8FE01F}" type="presParOf" srcId="{0434A4EB-03E4-4EB4-9918-17BBF0D9FF62}" destId="{80104DBD-87DD-4ADA-963F-10FFADBB920D}" srcOrd="12" destOrd="0" presId="urn:microsoft.com/office/officeart/2008/layout/LinedList"/>
    <dgm:cxn modelId="{383E2E9B-B083-4C79-A992-3A517E328E9D}" type="presParOf" srcId="{0434A4EB-03E4-4EB4-9918-17BBF0D9FF62}" destId="{97A27DD0-133F-47C6-8F6C-60F539FE6FC6}" srcOrd="13" destOrd="0" presId="urn:microsoft.com/office/officeart/2008/layout/LinedList"/>
    <dgm:cxn modelId="{80E36005-3C34-44B7-A80B-E0BFA61A6F1D}" type="presParOf" srcId="{97A27DD0-133F-47C6-8F6C-60F539FE6FC6}" destId="{99C2B568-C942-41F2-ACB1-ADCDE84D56C6}" srcOrd="0" destOrd="0" presId="urn:microsoft.com/office/officeart/2008/layout/LinedList"/>
    <dgm:cxn modelId="{F1C77190-9B49-4D36-8B9F-58E0ED7DAB20}" type="presParOf" srcId="{97A27DD0-133F-47C6-8F6C-60F539FE6FC6}" destId="{5602DB53-E520-4B3B-99E4-67AB74753E00}" srcOrd="1" destOrd="0" presId="urn:microsoft.com/office/officeart/2008/layout/LinedList"/>
    <dgm:cxn modelId="{AA43C616-EFAD-4CD2-A92D-C89DD1D8ACCA}" type="presParOf" srcId="{0434A4EB-03E4-4EB4-9918-17BBF0D9FF62}" destId="{ABD47C99-363A-4ED9-8182-DB7E96BAA1AF}" srcOrd="14" destOrd="0" presId="urn:microsoft.com/office/officeart/2008/layout/LinedList"/>
    <dgm:cxn modelId="{055A72AF-63AF-42A1-A84E-2C2B31C2A011}" type="presParOf" srcId="{0434A4EB-03E4-4EB4-9918-17BBF0D9FF62}" destId="{E2311F65-6123-44C5-8CDD-F0CBD1F1AF5F}" srcOrd="15" destOrd="0" presId="urn:microsoft.com/office/officeart/2008/layout/LinedList"/>
    <dgm:cxn modelId="{A50F9D06-ADE0-4479-A462-53B10F57B60D}" type="presParOf" srcId="{E2311F65-6123-44C5-8CDD-F0CBD1F1AF5F}" destId="{1665A2A8-76D3-428D-AD23-569D64D408EF}" srcOrd="0" destOrd="0" presId="urn:microsoft.com/office/officeart/2008/layout/LinedList"/>
    <dgm:cxn modelId="{83203529-180A-4291-8077-BFBE0B84EC87}" type="presParOf" srcId="{E2311F65-6123-44C5-8CDD-F0CBD1F1AF5F}" destId="{44C020B5-4EE4-4172-956B-82AF28743AED}" srcOrd="1" destOrd="0" presId="urn:microsoft.com/office/officeart/2008/layout/LinedList"/>
    <dgm:cxn modelId="{1D51113E-5524-4634-8B71-1ECE82B75F27}" type="presParOf" srcId="{0434A4EB-03E4-4EB4-9918-17BBF0D9FF62}" destId="{EC8F0D3F-6BB8-40C9-90D2-CB1758721CA4}" srcOrd="16" destOrd="0" presId="urn:microsoft.com/office/officeart/2008/layout/LinedList"/>
    <dgm:cxn modelId="{A606BAC3-E9AD-4EAB-99E9-2AD30F095A08}" type="presParOf" srcId="{0434A4EB-03E4-4EB4-9918-17BBF0D9FF62}" destId="{EE9294AC-E28A-478E-B7EB-672BA704AF6C}" srcOrd="17" destOrd="0" presId="urn:microsoft.com/office/officeart/2008/layout/LinedList"/>
    <dgm:cxn modelId="{A4D99C09-4BD2-4686-A42B-E2CE6E4DBA1A}" type="presParOf" srcId="{EE9294AC-E28A-478E-B7EB-672BA704AF6C}" destId="{21D2C864-55DB-4456-9485-32663C8DC3EB}" srcOrd="0" destOrd="0" presId="urn:microsoft.com/office/officeart/2008/layout/LinedList"/>
    <dgm:cxn modelId="{D89D04EB-3280-4E52-BB58-5E468D171FF3}" type="presParOf" srcId="{EE9294AC-E28A-478E-B7EB-672BA704AF6C}" destId="{DE499A4F-12E6-4661-8DE2-11BD5E80069F}" srcOrd="1" destOrd="0" presId="urn:microsoft.com/office/officeart/2008/layout/LinedList"/>
    <dgm:cxn modelId="{9196A70C-B478-4B8D-BB95-B2FB2A15805F}" type="presParOf" srcId="{0434A4EB-03E4-4EB4-9918-17BBF0D9FF62}" destId="{81135C42-294F-4A76-8A69-A3701AD11392}" srcOrd="18" destOrd="0" presId="urn:microsoft.com/office/officeart/2008/layout/LinedList"/>
    <dgm:cxn modelId="{58346CA9-5140-4E01-A97D-B08D65AF069A}" type="presParOf" srcId="{0434A4EB-03E4-4EB4-9918-17BBF0D9FF62}" destId="{6E3135BE-BFF3-4671-947D-EA342AA8522F}" srcOrd="19" destOrd="0" presId="urn:microsoft.com/office/officeart/2008/layout/LinedList"/>
    <dgm:cxn modelId="{6C9F42B4-39C7-434C-B352-5ADBCBA89365}" type="presParOf" srcId="{6E3135BE-BFF3-4671-947D-EA342AA8522F}" destId="{B0FB0FAB-FEB4-4F52-9B46-35B0F40E5072}" srcOrd="0" destOrd="0" presId="urn:microsoft.com/office/officeart/2008/layout/LinedList"/>
    <dgm:cxn modelId="{79901690-209B-4DD6-9BAD-DC0756ED8D5B}" type="presParOf" srcId="{6E3135BE-BFF3-4671-947D-EA342AA8522F}" destId="{25FC707E-DC5A-4B7D-96C3-D8E3D7EBCCB0}" srcOrd="1" destOrd="0" presId="urn:microsoft.com/office/officeart/2008/layout/LinedList"/>
    <dgm:cxn modelId="{CE565CE1-DDB8-4201-9E0C-0ECE3C6F2F58}" type="presParOf" srcId="{0434A4EB-03E4-4EB4-9918-17BBF0D9FF62}" destId="{76D868C7-DC8C-4CAA-9A8F-25AC686A53C0}" srcOrd="20" destOrd="0" presId="urn:microsoft.com/office/officeart/2008/layout/LinedList"/>
    <dgm:cxn modelId="{A8748AC1-E59C-4973-B494-51D7F4E6EB61}" type="presParOf" srcId="{0434A4EB-03E4-4EB4-9918-17BBF0D9FF62}" destId="{26315E72-0B85-4F60-9639-999B9D2074BA}" srcOrd="21" destOrd="0" presId="urn:microsoft.com/office/officeart/2008/layout/LinedList"/>
    <dgm:cxn modelId="{A8D385E0-79B3-4AB5-B3DD-BB5CAFE42416}" type="presParOf" srcId="{26315E72-0B85-4F60-9639-999B9D2074BA}" destId="{B8373588-3F06-425A-853F-E2B592044937}" srcOrd="0" destOrd="0" presId="urn:microsoft.com/office/officeart/2008/layout/LinedList"/>
    <dgm:cxn modelId="{EFA3E2D4-D7A9-4754-80FB-F8A91815C72C}" type="presParOf" srcId="{26315E72-0B85-4F60-9639-999B9D2074BA}" destId="{DE300BE4-2952-46AC-BF6D-6BC82025F9BE}" srcOrd="1" destOrd="0" presId="urn:microsoft.com/office/officeart/2008/layout/LinedList"/>
    <dgm:cxn modelId="{020DBBA8-E0D6-49AF-A143-77EA761B6547}" type="presParOf" srcId="{0434A4EB-03E4-4EB4-9918-17BBF0D9FF62}" destId="{6DDBBC73-F55D-4692-B0F7-FAFDF20CAB78}" srcOrd="22" destOrd="0" presId="urn:microsoft.com/office/officeart/2008/layout/LinedList"/>
    <dgm:cxn modelId="{52642DE6-60A5-432C-BD9D-793E8EAC50BF}" type="presParOf" srcId="{0434A4EB-03E4-4EB4-9918-17BBF0D9FF62}" destId="{606D8184-5666-4B15-BFA7-0E2EBFCF818D}" srcOrd="23" destOrd="0" presId="urn:microsoft.com/office/officeart/2008/layout/LinedList"/>
    <dgm:cxn modelId="{12EDBB28-2C65-44BA-90E7-3E812D5332D8}" type="presParOf" srcId="{606D8184-5666-4B15-BFA7-0E2EBFCF818D}" destId="{8228EB1C-0920-4200-AAA4-F5CBDDA7735B}" srcOrd="0" destOrd="0" presId="urn:microsoft.com/office/officeart/2008/layout/LinedList"/>
    <dgm:cxn modelId="{8300D114-577D-404A-8F41-A9CAABE68407}" type="presParOf" srcId="{606D8184-5666-4B15-BFA7-0E2EBFCF818D}" destId="{9FDBCD7C-9A4A-453B-BFB8-EFFC15B430DF}" srcOrd="1" destOrd="0" presId="urn:microsoft.com/office/officeart/2008/layout/LinedList"/>
    <dgm:cxn modelId="{3104CBEF-F1AC-4FD1-B6CF-A8D2FD16376E}" type="presParOf" srcId="{0434A4EB-03E4-4EB4-9918-17BBF0D9FF62}" destId="{728B0670-B0A9-4707-AED0-B03B7D5523D2}" srcOrd="24" destOrd="0" presId="urn:microsoft.com/office/officeart/2008/layout/LinedList"/>
    <dgm:cxn modelId="{AC0BF675-62FA-4CC1-8C06-7C82770FA232}" type="presParOf" srcId="{0434A4EB-03E4-4EB4-9918-17BBF0D9FF62}" destId="{50D0AC59-B24F-4FE0-82DF-1E7A50C98358}" srcOrd="25" destOrd="0" presId="urn:microsoft.com/office/officeart/2008/layout/LinedList"/>
    <dgm:cxn modelId="{A56EA793-8193-4DE4-BC35-2A128BF10485}" type="presParOf" srcId="{50D0AC59-B24F-4FE0-82DF-1E7A50C98358}" destId="{EB5A7215-5587-4FBC-BDFC-FDE66642873F}" srcOrd="0" destOrd="0" presId="urn:microsoft.com/office/officeart/2008/layout/LinedList"/>
    <dgm:cxn modelId="{B0EE7ACF-739F-4E0D-92A6-474B07653EC9}" type="presParOf" srcId="{50D0AC59-B24F-4FE0-82DF-1E7A50C98358}" destId="{3B5FE7AC-42C4-42C1-B08F-8AAC54B2FD3B}" srcOrd="1" destOrd="0" presId="urn:microsoft.com/office/officeart/2008/layout/LinedList"/>
    <dgm:cxn modelId="{9BEF1A6A-8176-41A4-836A-A9B05705EE47}" type="presParOf" srcId="{0434A4EB-03E4-4EB4-9918-17BBF0D9FF62}" destId="{1E56F625-0820-4E47-B1EE-06DCCCAF164E}" srcOrd="26" destOrd="0" presId="urn:microsoft.com/office/officeart/2008/layout/LinedList"/>
    <dgm:cxn modelId="{6B1AD747-A2A0-4787-BB4B-2E328BF73ABF}" type="presParOf" srcId="{0434A4EB-03E4-4EB4-9918-17BBF0D9FF62}" destId="{E616311E-8255-4311-ACFC-E0DCCE143555}" srcOrd="27" destOrd="0" presId="urn:microsoft.com/office/officeart/2008/layout/LinedList"/>
    <dgm:cxn modelId="{66B03D23-6B64-4EF0-96CF-8A610C8BD46F}" type="presParOf" srcId="{E616311E-8255-4311-ACFC-E0DCCE143555}" destId="{6652D53B-9009-4D9D-86E6-066A7E6E6852}" srcOrd="0" destOrd="0" presId="urn:microsoft.com/office/officeart/2008/layout/LinedList"/>
    <dgm:cxn modelId="{C39E0367-9DD7-4CB0-B4D9-2B1991FF3D9C}" type="presParOf" srcId="{E616311E-8255-4311-ACFC-E0DCCE143555}" destId="{32D594EC-7283-4D82-915E-84873B75868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62255-C42E-4B1B-A11D-95B11D7EB09C}">
      <dsp:nvSpPr>
        <dsp:cNvPr id="0" name=""/>
        <dsp:cNvSpPr/>
      </dsp:nvSpPr>
      <dsp:spPr>
        <a:xfrm>
          <a:off x="0" y="241865"/>
          <a:ext cx="1760855" cy="105651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GB" sz="2200" kern="1200" dirty="0">
              <a:latin typeface="Calibri Light" panose="020F0302020204030204"/>
            </a:rPr>
            <a:t>Inefficient processes</a:t>
          </a:r>
        </a:p>
      </dsp:txBody>
      <dsp:txXfrm>
        <a:off x="0" y="241865"/>
        <a:ext cx="1760855" cy="1056513"/>
      </dsp:txXfrm>
    </dsp:sp>
    <dsp:sp modelId="{7901FD81-E339-4651-B29F-DB3271FD21D5}">
      <dsp:nvSpPr>
        <dsp:cNvPr id="0" name=""/>
        <dsp:cNvSpPr/>
      </dsp:nvSpPr>
      <dsp:spPr>
        <a:xfrm>
          <a:off x="1936941" y="241865"/>
          <a:ext cx="1760855" cy="1056513"/>
        </a:xfrm>
        <a:prstGeom prst="rect">
          <a:avLst/>
        </a:prstGeom>
        <a:gradFill rotWithShape="0">
          <a:gsLst>
            <a:gs pos="0">
              <a:schemeClr val="accent5">
                <a:hueOff val="-614413"/>
                <a:satOff val="-1584"/>
                <a:lumOff val="-1070"/>
                <a:alphaOff val="0"/>
                <a:satMod val="103000"/>
                <a:lumMod val="102000"/>
                <a:tint val="94000"/>
              </a:schemeClr>
            </a:gs>
            <a:gs pos="50000">
              <a:schemeClr val="accent5">
                <a:hueOff val="-614413"/>
                <a:satOff val="-1584"/>
                <a:lumOff val="-1070"/>
                <a:alphaOff val="0"/>
                <a:satMod val="110000"/>
                <a:lumMod val="100000"/>
                <a:shade val="100000"/>
              </a:schemeClr>
            </a:gs>
            <a:gs pos="100000">
              <a:schemeClr val="accent5">
                <a:hueOff val="-614413"/>
                <a:satOff val="-1584"/>
                <a:lumOff val="-107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GB" sz="2200" kern="1200" dirty="0">
              <a:latin typeface="Calibri Light" panose="020F0302020204030204"/>
            </a:rPr>
            <a:t>Knowledge and skills</a:t>
          </a:r>
          <a:endParaRPr lang="en-GB" sz="2200" kern="1200" dirty="0"/>
        </a:p>
      </dsp:txBody>
      <dsp:txXfrm>
        <a:off x="1936941" y="241865"/>
        <a:ext cx="1760855" cy="1056513"/>
      </dsp:txXfrm>
    </dsp:sp>
    <dsp:sp modelId="{08CD6FFC-CF5B-4A74-B29D-E9D491AD0287}">
      <dsp:nvSpPr>
        <dsp:cNvPr id="0" name=""/>
        <dsp:cNvSpPr/>
      </dsp:nvSpPr>
      <dsp:spPr>
        <a:xfrm>
          <a:off x="3873883" y="241865"/>
          <a:ext cx="1760855" cy="1056513"/>
        </a:xfrm>
        <a:prstGeom prst="rect">
          <a:avLst/>
        </a:prstGeom>
        <a:gradFill rotWithShape="0">
          <a:gsLst>
            <a:gs pos="0">
              <a:schemeClr val="accent5">
                <a:hueOff val="-1228826"/>
                <a:satOff val="-3167"/>
                <a:lumOff val="-2139"/>
                <a:alphaOff val="0"/>
                <a:satMod val="103000"/>
                <a:lumMod val="102000"/>
                <a:tint val="94000"/>
              </a:schemeClr>
            </a:gs>
            <a:gs pos="50000">
              <a:schemeClr val="accent5">
                <a:hueOff val="-1228826"/>
                <a:satOff val="-3167"/>
                <a:lumOff val="-2139"/>
                <a:alphaOff val="0"/>
                <a:satMod val="110000"/>
                <a:lumMod val="100000"/>
                <a:shade val="100000"/>
              </a:schemeClr>
            </a:gs>
            <a:gs pos="100000">
              <a:schemeClr val="accent5">
                <a:hueOff val="-1228826"/>
                <a:satOff val="-3167"/>
                <a:lumOff val="-213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GB" sz="2200" kern="1200">
              <a:latin typeface="Calibri Light" panose="020F0302020204030204"/>
            </a:rPr>
            <a:t>Equipment </a:t>
          </a:r>
          <a:r>
            <a:rPr lang="en-GB" sz="2200" kern="1200" dirty="0">
              <a:latin typeface="Calibri Light" panose="020F0302020204030204"/>
            </a:rPr>
            <a:t>failures</a:t>
          </a:r>
          <a:endParaRPr lang="en-GB" sz="2200" kern="1200" dirty="0"/>
        </a:p>
      </dsp:txBody>
      <dsp:txXfrm>
        <a:off x="3873883" y="241865"/>
        <a:ext cx="1760855" cy="1056513"/>
      </dsp:txXfrm>
    </dsp:sp>
    <dsp:sp modelId="{75382D81-F310-4FF3-8B57-77DC8873B769}">
      <dsp:nvSpPr>
        <dsp:cNvPr id="0" name=""/>
        <dsp:cNvSpPr/>
      </dsp:nvSpPr>
      <dsp:spPr>
        <a:xfrm>
          <a:off x="0" y="1474465"/>
          <a:ext cx="1760855" cy="1056513"/>
        </a:xfrm>
        <a:prstGeom prst="rect">
          <a:avLst/>
        </a:prstGeom>
        <a:gradFill rotWithShape="0">
          <a:gsLst>
            <a:gs pos="0">
              <a:schemeClr val="accent5">
                <a:hueOff val="-1843239"/>
                <a:satOff val="-4751"/>
                <a:lumOff val="-3209"/>
                <a:alphaOff val="0"/>
                <a:satMod val="103000"/>
                <a:lumMod val="102000"/>
                <a:tint val="94000"/>
              </a:schemeClr>
            </a:gs>
            <a:gs pos="50000">
              <a:schemeClr val="accent5">
                <a:hueOff val="-1843239"/>
                <a:satOff val="-4751"/>
                <a:lumOff val="-3209"/>
                <a:alphaOff val="0"/>
                <a:satMod val="110000"/>
                <a:lumMod val="100000"/>
                <a:shade val="100000"/>
              </a:schemeClr>
            </a:gs>
            <a:gs pos="100000">
              <a:schemeClr val="accent5">
                <a:hueOff val="-1843239"/>
                <a:satOff val="-4751"/>
                <a:lumOff val="-32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GB" sz="2200" kern="1200" dirty="0">
              <a:latin typeface="Calibri Light" panose="020F0302020204030204"/>
            </a:rPr>
            <a:t>Time constraints</a:t>
          </a:r>
        </a:p>
      </dsp:txBody>
      <dsp:txXfrm>
        <a:off x="0" y="1474465"/>
        <a:ext cx="1760855" cy="1056513"/>
      </dsp:txXfrm>
    </dsp:sp>
    <dsp:sp modelId="{690F9862-1F96-4C9E-BD3E-BADBB36A6692}">
      <dsp:nvSpPr>
        <dsp:cNvPr id="0" name=""/>
        <dsp:cNvSpPr/>
      </dsp:nvSpPr>
      <dsp:spPr>
        <a:xfrm>
          <a:off x="1936941" y="1474465"/>
          <a:ext cx="1760855" cy="1056513"/>
        </a:xfrm>
        <a:prstGeom prst="rect">
          <a:avLst/>
        </a:prstGeom>
        <a:gradFill rotWithShape="0">
          <a:gsLst>
            <a:gs pos="0">
              <a:schemeClr val="accent5">
                <a:hueOff val="-2457652"/>
                <a:satOff val="-6334"/>
                <a:lumOff val="-4278"/>
                <a:alphaOff val="0"/>
                <a:satMod val="103000"/>
                <a:lumMod val="102000"/>
                <a:tint val="94000"/>
              </a:schemeClr>
            </a:gs>
            <a:gs pos="50000">
              <a:schemeClr val="accent5">
                <a:hueOff val="-2457652"/>
                <a:satOff val="-6334"/>
                <a:lumOff val="-4278"/>
                <a:alphaOff val="0"/>
                <a:satMod val="110000"/>
                <a:lumMod val="100000"/>
                <a:shade val="100000"/>
              </a:schemeClr>
            </a:gs>
            <a:gs pos="100000">
              <a:schemeClr val="accent5">
                <a:hueOff val="-2457652"/>
                <a:satOff val="-6334"/>
                <a:lumOff val="-427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GB" sz="2200" kern="1200">
              <a:latin typeface="Calibri Light" panose="020F0302020204030204"/>
            </a:rPr>
            <a:t>Training</a:t>
          </a:r>
          <a:endParaRPr lang="en-GB" sz="2200" kern="1200" dirty="0">
            <a:latin typeface="Calibri Light" panose="020F0302020204030204"/>
          </a:endParaRPr>
        </a:p>
      </dsp:txBody>
      <dsp:txXfrm>
        <a:off x="1936941" y="1474465"/>
        <a:ext cx="1760855" cy="1056513"/>
      </dsp:txXfrm>
    </dsp:sp>
    <dsp:sp modelId="{93C43550-AA60-4957-9A69-015802E3711E}">
      <dsp:nvSpPr>
        <dsp:cNvPr id="0" name=""/>
        <dsp:cNvSpPr/>
      </dsp:nvSpPr>
      <dsp:spPr>
        <a:xfrm>
          <a:off x="3873883" y="1474465"/>
          <a:ext cx="1760855" cy="1056513"/>
        </a:xfrm>
        <a:prstGeom prst="rect">
          <a:avLst/>
        </a:prstGeom>
        <a:gradFill rotWithShape="0">
          <a:gsLst>
            <a:gs pos="0">
              <a:schemeClr val="accent5">
                <a:hueOff val="-3072065"/>
                <a:satOff val="-7918"/>
                <a:lumOff val="-5348"/>
                <a:alphaOff val="0"/>
                <a:satMod val="103000"/>
                <a:lumMod val="102000"/>
                <a:tint val="94000"/>
              </a:schemeClr>
            </a:gs>
            <a:gs pos="50000">
              <a:schemeClr val="accent5">
                <a:hueOff val="-3072065"/>
                <a:satOff val="-7918"/>
                <a:lumOff val="-5348"/>
                <a:alphaOff val="0"/>
                <a:satMod val="110000"/>
                <a:lumMod val="100000"/>
                <a:shade val="100000"/>
              </a:schemeClr>
            </a:gs>
            <a:gs pos="100000">
              <a:schemeClr val="accent5">
                <a:hueOff val="-3072065"/>
                <a:satOff val="-7918"/>
                <a:lumOff val="-534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GB" sz="2200" kern="1200" dirty="0">
              <a:latin typeface="Calibri Light" panose="020F0302020204030204"/>
            </a:rPr>
            <a:t>Resource shortages</a:t>
          </a:r>
        </a:p>
      </dsp:txBody>
      <dsp:txXfrm>
        <a:off x="3873883" y="1474465"/>
        <a:ext cx="1760855" cy="1056513"/>
      </dsp:txXfrm>
    </dsp:sp>
    <dsp:sp modelId="{FFF6B988-4BD1-4C21-9571-2398D0D6D2DE}">
      <dsp:nvSpPr>
        <dsp:cNvPr id="0" name=""/>
        <dsp:cNvSpPr/>
      </dsp:nvSpPr>
      <dsp:spPr>
        <a:xfrm>
          <a:off x="0" y="2707064"/>
          <a:ext cx="1760855" cy="1056513"/>
        </a:xfrm>
        <a:prstGeom prst="rect">
          <a:avLst/>
        </a:prstGeom>
        <a:gradFill rotWithShape="0">
          <a:gsLst>
            <a:gs pos="0">
              <a:schemeClr val="accent5">
                <a:hueOff val="-3686478"/>
                <a:satOff val="-9501"/>
                <a:lumOff val="-6417"/>
                <a:alphaOff val="0"/>
                <a:satMod val="103000"/>
                <a:lumMod val="102000"/>
                <a:tint val="94000"/>
              </a:schemeClr>
            </a:gs>
            <a:gs pos="50000">
              <a:schemeClr val="accent5">
                <a:hueOff val="-3686478"/>
                <a:satOff val="-9501"/>
                <a:lumOff val="-6417"/>
                <a:alphaOff val="0"/>
                <a:satMod val="110000"/>
                <a:lumMod val="100000"/>
                <a:shade val="100000"/>
              </a:schemeClr>
            </a:gs>
            <a:gs pos="100000">
              <a:schemeClr val="accent5">
                <a:hueOff val="-3686478"/>
                <a:satOff val="-9501"/>
                <a:lumOff val="-641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GB" sz="2200" kern="1200">
              <a:latin typeface="Calibri Light" panose="020F0302020204030204"/>
            </a:rPr>
            <a:t>Task receptiveness</a:t>
          </a:r>
        </a:p>
      </dsp:txBody>
      <dsp:txXfrm>
        <a:off x="0" y="2707064"/>
        <a:ext cx="1760855" cy="1056513"/>
      </dsp:txXfrm>
    </dsp:sp>
    <dsp:sp modelId="{45C93FC0-2BB6-4417-8A9F-33B19983A31C}">
      <dsp:nvSpPr>
        <dsp:cNvPr id="0" name=""/>
        <dsp:cNvSpPr/>
      </dsp:nvSpPr>
      <dsp:spPr>
        <a:xfrm>
          <a:off x="1936941" y="2707064"/>
          <a:ext cx="1760855" cy="1056513"/>
        </a:xfrm>
        <a:prstGeom prst="rect">
          <a:avLst/>
        </a:prstGeom>
        <a:gradFill rotWithShape="0">
          <a:gsLst>
            <a:gs pos="0">
              <a:schemeClr val="accent5">
                <a:hueOff val="-4300891"/>
                <a:satOff val="-11085"/>
                <a:lumOff val="-7487"/>
                <a:alphaOff val="0"/>
                <a:satMod val="103000"/>
                <a:lumMod val="102000"/>
                <a:tint val="94000"/>
              </a:schemeClr>
            </a:gs>
            <a:gs pos="50000">
              <a:schemeClr val="accent5">
                <a:hueOff val="-4300891"/>
                <a:satOff val="-11085"/>
                <a:lumOff val="-7487"/>
                <a:alphaOff val="0"/>
                <a:satMod val="110000"/>
                <a:lumMod val="100000"/>
                <a:shade val="100000"/>
              </a:schemeClr>
            </a:gs>
            <a:gs pos="100000">
              <a:schemeClr val="accent5">
                <a:hueOff val="-4300891"/>
                <a:satOff val="-11085"/>
                <a:lumOff val="-748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latin typeface="Calibri Light" panose="020F0302020204030204"/>
            </a:rPr>
            <a:t>Fatigue</a:t>
          </a:r>
        </a:p>
      </dsp:txBody>
      <dsp:txXfrm>
        <a:off x="1936941" y="2707064"/>
        <a:ext cx="1760855" cy="1056513"/>
      </dsp:txXfrm>
    </dsp:sp>
    <dsp:sp modelId="{694F13DA-DD44-4020-915F-177EA45D6327}">
      <dsp:nvSpPr>
        <dsp:cNvPr id="0" name=""/>
        <dsp:cNvSpPr/>
      </dsp:nvSpPr>
      <dsp:spPr>
        <a:xfrm>
          <a:off x="3873883" y="2707064"/>
          <a:ext cx="1760855" cy="1056513"/>
        </a:xfrm>
        <a:prstGeom prst="rect">
          <a:avLst/>
        </a:prstGeom>
        <a:gradFill rotWithShape="0">
          <a:gsLst>
            <a:gs pos="0">
              <a:schemeClr val="accent5">
                <a:hueOff val="-4915304"/>
                <a:satOff val="-12668"/>
                <a:lumOff val="-8556"/>
                <a:alphaOff val="0"/>
                <a:satMod val="103000"/>
                <a:lumMod val="102000"/>
                <a:tint val="94000"/>
              </a:schemeClr>
            </a:gs>
            <a:gs pos="50000">
              <a:schemeClr val="accent5">
                <a:hueOff val="-4915304"/>
                <a:satOff val="-12668"/>
                <a:lumOff val="-8556"/>
                <a:alphaOff val="0"/>
                <a:satMod val="110000"/>
                <a:lumMod val="100000"/>
                <a:shade val="100000"/>
              </a:schemeClr>
            </a:gs>
            <a:gs pos="100000">
              <a:schemeClr val="accent5">
                <a:hueOff val="-4915304"/>
                <a:satOff val="-12668"/>
                <a:lumOff val="-855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latin typeface="Calibri Light" panose="020F0302020204030204"/>
            </a:rPr>
            <a:t>Stress</a:t>
          </a:r>
        </a:p>
      </dsp:txBody>
      <dsp:txXfrm>
        <a:off x="3873883" y="2707064"/>
        <a:ext cx="1760855" cy="1056513"/>
      </dsp:txXfrm>
    </dsp:sp>
    <dsp:sp modelId="{84929FBE-7736-4DBE-9B66-F5C01F1240F3}">
      <dsp:nvSpPr>
        <dsp:cNvPr id="0" name=""/>
        <dsp:cNvSpPr/>
      </dsp:nvSpPr>
      <dsp:spPr>
        <a:xfrm>
          <a:off x="0" y="3939663"/>
          <a:ext cx="1760855" cy="1056513"/>
        </a:xfrm>
        <a:prstGeom prst="rect">
          <a:avLst/>
        </a:prstGeom>
        <a:gradFill rotWithShape="0">
          <a:gsLst>
            <a:gs pos="0">
              <a:schemeClr val="accent5">
                <a:hueOff val="-5529717"/>
                <a:satOff val="-14252"/>
                <a:lumOff val="-9626"/>
                <a:alphaOff val="0"/>
                <a:satMod val="103000"/>
                <a:lumMod val="102000"/>
                <a:tint val="94000"/>
              </a:schemeClr>
            </a:gs>
            <a:gs pos="50000">
              <a:schemeClr val="accent5">
                <a:hueOff val="-5529717"/>
                <a:satOff val="-14252"/>
                <a:lumOff val="-9626"/>
                <a:alphaOff val="0"/>
                <a:satMod val="110000"/>
                <a:lumMod val="100000"/>
                <a:shade val="100000"/>
              </a:schemeClr>
            </a:gs>
            <a:gs pos="100000">
              <a:schemeClr val="accent5">
                <a:hueOff val="-5529717"/>
                <a:satOff val="-14252"/>
                <a:lumOff val="-962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GB" sz="2200" kern="1200">
              <a:latin typeface="Calibri Light" panose="020F0302020204030204"/>
            </a:rPr>
            <a:t>Lighting </a:t>
          </a:r>
        </a:p>
      </dsp:txBody>
      <dsp:txXfrm>
        <a:off x="0" y="3939663"/>
        <a:ext cx="1760855" cy="1056513"/>
      </dsp:txXfrm>
    </dsp:sp>
    <dsp:sp modelId="{9CFE27B6-F35A-4025-BEE1-4E3E10497D49}">
      <dsp:nvSpPr>
        <dsp:cNvPr id="0" name=""/>
        <dsp:cNvSpPr/>
      </dsp:nvSpPr>
      <dsp:spPr>
        <a:xfrm>
          <a:off x="1936941" y="3939663"/>
          <a:ext cx="1760855" cy="1056513"/>
        </a:xfrm>
        <a:prstGeom prst="rect">
          <a:avLst/>
        </a:prstGeom>
        <a:gradFill rotWithShape="0">
          <a:gsLst>
            <a:gs pos="0">
              <a:schemeClr val="accent5">
                <a:hueOff val="-6144130"/>
                <a:satOff val="-15835"/>
                <a:lumOff val="-10695"/>
                <a:alphaOff val="0"/>
                <a:satMod val="103000"/>
                <a:lumMod val="102000"/>
                <a:tint val="94000"/>
              </a:schemeClr>
            </a:gs>
            <a:gs pos="50000">
              <a:schemeClr val="accent5">
                <a:hueOff val="-6144130"/>
                <a:satOff val="-15835"/>
                <a:lumOff val="-10695"/>
                <a:alphaOff val="0"/>
                <a:satMod val="110000"/>
                <a:lumMod val="100000"/>
                <a:shade val="100000"/>
              </a:schemeClr>
            </a:gs>
            <a:gs pos="100000">
              <a:schemeClr val="accent5">
                <a:hueOff val="-6144130"/>
                <a:satOff val="-15835"/>
                <a:lumOff val="-1069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GB" sz="2200" kern="1200">
              <a:latin typeface="Calibri Light" panose="020F0302020204030204"/>
            </a:rPr>
            <a:t>Patient body habitus</a:t>
          </a:r>
        </a:p>
      </dsp:txBody>
      <dsp:txXfrm>
        <a:off x="1936941" y="3939663"/>
        <a:ext cx="1760855" cy="1056513"/>
      </dsp:txXfrm>
    </dsp:sp>
    <dsp:sp modelId="{5A19D099-B3F9-46A0-A71D-F224CB19756D}">
      <dsp:nvSpPr>
        <dsp:cNvPr id="0" name=""/>
        <dsp:cNvSpPr/>
      </dsp:nvSpPr>
      <dsp:spPr>
        <a:xfrm>
          <a:off x="3873883" y="3939663"/>
          <a:ext cx="1760855" cy="1056513"/>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GB" sz="2200" kern="1200" err="1">
              <a:latin typeface="Calibri Light" panose="020F0302020204030204"/>
            </a:rPr>
            <a:t>Fetal</a:t>
          </a:r>
          <a:r>
            <a:rPr lang="en-GB" sz="2200" kern="1200">
              <a:latin typeface="Calibri Light" panose="020F0302020204030204"/>
            </a:rPr>
            <a:t> position</a:t>
          </a:r>
        </a:p>
      </dsp:txBody>
      <dsp:txXfrm>
        <a:off x="3873883" y="3939663"/>
        <a:ext cx="1760855" cy="10565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0CBE0-D90F-4122-BC2B-5AA0F5E8E9CA}">
      <dsp:nvSpPr>
        <dsp:cNvPr id="0" name=""/>
        <dsp:cNvSpPr/>
      </dsp:nvSpPr>
      <dsp:spPr>
        <a:xfrm>
          <a:off x="0" y="554"/>
          <a:ext cx="674270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9D259BF-C814-4F07-A1AE-26A0E590FC3A}">
      <dsp:nvSpPr>
        <dsp:cNvPr id="0" name=""/>
        <dsp:cNvSpPr/>
      </dsp:nvSpPr>
      <dsp:spPr>
        <a:xfrm>
          <a:off x="0" y="554"/>
          <a:ext cx="6742708" cy="907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chemeClr val="tx2"/>
              </a:solidFill>
            </a:rPr>
            <a:t>An approach to problem solving</a:t>
          </a:r>
        </a:p>
      </dsp:txBody>
      <dsp:txXfrm>
        <a:off x="0" y="554"/>
        <a:ext cx="6742708" cy="907528"/>
      </dsp:txXfrm>
    </dsp:sp>
    <dsp:sp modelId="{E3EE40CE-1253-4EDB-8047-AB744AE0998A}">
      <dsp:nvSpPr>
        <dsp:cNvPr id="0" name=""/>
        <dsp:cNvSpPr/>
      </dsp:nvSpPr>
      <dsp:spPr>
        <a:xfrm>
          <a:off x="0" y="908082"/>
          <a:ext cx="674270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582ADF8-77BE-4ED2-A0B2-A6E68078691D}">
      <dsp:nvSpPr>
        <dsp:cNvPr id="0" name=""/>
        <dsp:cNvSpPr/>
      </dsp:nvSpPr>
      <dsp:spPr>
        <a:xfrm>
          <a:off x="0" y="908082"/>
          <a:ext cx="6742708" cy="907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chemeClr val="tx2"/>
              </a:solidFill>
            </a:rPr>
            <a:t>Strategies derived from previous experiences with similar problems</a:t>
          </a:r>
        </a:p>
      </dsp:txBody>
      <dsp:txXfrm>
        <a:off x="0" y="908082"/>
        <a:ext cx="6742708" cy="907528"/>
      </dsp:txXfrm>
    </dsp:sp>
    <dsp:sp modelId="{30E26BEF-7B83-4749-9F9A-B0BE55C39EF1}">
      <dsp:nvSpPr>
        <dsp:cNvPr id="0" name=""/>
        <dsp:cNvSpPr/>
      </dsp:nvSpPr>
      <dsp:spPr>
        <a:xfrm>
          <a:off x="0" y="1815611"/>
          <a:ext cx="674270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3D3BB79-274D-4025-A114-82E0254EE3D2}">
      <dsp:nvSpPr>
        <dsp:cNvPr id="0" name=""/>
        <dsp:cNvSpPr/>
      </dsp:nvSpPr>
      <dsp:spPr>
        <a:xfrm>
          <a:off x="0" y="1815611"/>
          <a:ext cx="6742708" cy="907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chemeClr val="tx2"/>
              </a:solidFill>
            </a:rPr>
            <a:t>Mental shortcuts</a:t>
          </a:r>
        </a:p>
      </dsp:txBody>
      <dsp:txXfrm>
        <a:off x="0" y="1815611"/>
        <a:ext cx="6742708" cy="907528"/>
      </dsp:txXfrm>
    </dsp:sp>
    <dsp:sp modelId="{B3EE4295-F435-42A1-9E13-368FD1CDB2E4}">
      <dsp:nvSpPr>
        <dsp:cNvPr id="0" name=""/>
        <dsp:cNvSpPr/>
      </dsp:nvSpPr>
      <dsp:spPr>
        <a:xfrm>
          <a:off x="0" y="2723140"/>
          <a:ext cx="674270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A5ED6BA-052A-4AB7-8287-D64E05850444}">
      <dsp:nvSpPr>
        <dsp:cNvPr id="0" name=""/>
        <dsp:cNvSpPr/>
      </dsp:nvSpPr>
      <dsp:spPr>
        <a:xfrm>
          <a:off x="0" y="2723140"/>
          <a:ext cx="6742708" cy="907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chemeClr val="tx2"/>
              </a:solidFill>
            </a:rPr>
            <a:t>Allow us to problem solve / make judgements quickly</a:t>
          </a:r>
        </a:p>
      </dsp:txBody>
      <dsp:txXfrm>
        <a:off x="0" y="2723140"/>
        <a:ext cx="6742708" cy="907528"/>
      </dsp:txXfrm>
    </dsp:sp>
    <dsp:sp modelId="{0F4498A9-44FE-4BFD-882B-8513279CE3AB}">
      <dsp:nvSpPr>
        <dsp:cNvPr id="0" name=""/>
        <dsp:cNvSpPr/>
      </dsp:nvSpPr>
      <dsp:spPr>
        <a:xfrm>
          <a:off x="0" y="3630669"/>
          <a:ext cx="6742708"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AA0087C-5E3A-4B6C-B2CF-DD0ED4FE9F89}">
      <dsp:nvSpPr>
        <dsp:cNvPr id="0" name=""/>
        <dsp:cNvSpPr/>
      </dsp:nvSpPr>
      <dsp:spPr>
        <a:xfrm>
          <a:off x="0" y="3630669"/>
          <a:ext cx="6742708" cy="907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chemeClr val="tx2"/>
              </a:solidFill>
            </a:rPr>
            <a:t>Ignoring some information - focusing on relevant predictors</a:t>
          </a:r>
        </a:p>
      </dsp:txBody>
      <dsp:txXfrm>
        <a:off x="0" y="3630669"/>
        <a:ext cx="6742708" cy="9075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87DBE-BA01-4FC5-8B44-378E6E3A13D8}">
      <dsp:nvSpPr>
        <dsp:cNvPr id="0" name=""/>
        <dsp:cNvSpPr/>
      </dsp:nvSpPr>
      <dsp:spPr>
        <a:xfrm>
          <a:off x="0" y="90144"/>
          <a:ext cx="9650349" cy="954719"/>
        </a:xfrm>
        <a:prstGeom prst="roundRect">
          <a:avLst/>
        </a:prstGeom>
        <a:solidFill>
          <a:srgbClr val="0E75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A “missed” or undiagnosed </a:t>
          </a:r>
          <a:r>
            <a:rPr lang="en-GB" sz="2400" kern="1200" err="1"/>
            <a:t>fetal</a:t>
          </a:r>
          <a:r>
            <a:rPr lang="en-GB" sz="2400" kern="1200"/>
            <a:t> abnormality can have devastating consequences for the child and family</a:t>
          </a:r>
          <a:endParaRPr lang="en-US" sz="2400" kern="1200"/>
        </a:p>
      </dsp:txBody>
      <dsp:txXfrm>
        <a:off x="46606" y="136750"/>
        <a:ext cx="9557137" cy="861507"/>
      </dsp:txXfrm>
    </dsp:sp>
    <dsp:sp modelId="{7319DE83-3C83-4C68-A3A1-E12799AD9772}">
      <dsp:nvSpPr>
        <dsp:cNvPr id="0" name=""/>
        <dsp:cNvSpPr/>
      </dsp:nvSpPr>
      <dsp:spPr>
        <a:xfrm>
          <a:off x="0" y="1113984"/>
          <a:ext cx="9650349" cy="954719"/>
        </a:xfrm>
        <a:prstGeom prst="roundRect">
          <a:avLst/>
        </a:prstGeom>
        <a:solidFill>
          <a:srgbClr val="1873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GB" sz="2400" kern="1200" dirty="0"/>
            <a:t>Despite targeted training </a:t>
          </a:r>
          <a:r>
            <a:rPr lang="en-GB" sz="2400" kern="1200" dirty="0">
              <a:latin typeface="Calibri Light" panose="020F0302020204030204"/>
            </a:rPr>
            <a:t>20</a:t>
          </a:r>
          <a:r>
            <a:rPr lang="en-GB" sz="2400" kern="1200" dirty="0"/>
            <a:t> – </a:t>
          </a:r>
          <a:r>
            <a:rPr lang="en-GB" sz="2400" kern="1200" dirty="0">
              <a:latin typeface="Calibri Light" panose="020F0302020204030204"/>
            </a:rPr>
            <a:t>67</a:t>
          </a:r>
          <a:r>
            <a:rPr lang="en-GB" sz="2400" kern="1200" dirty="0"/>
            <a:t>% of congenital heart disease (CHD) </a:t>
          </a:r>
          <a:r>
            <a:rPr lang="en-GB" sz="2400" kern="1200" dirty="0">
              <a:latin typeface="Calibri Light" panose="020F0302020204030204"/>
            </a:rPr>
            <a:t>remain </a:t>
          </a:r>
          <a:r>
            <a:rPr lang="en-GB" sz="2400" kern="1200" dirty="0"/>
            <a:t>undetected</a:t>
          </a:r>
          <a:r>
            <a:rPr lang="en-GB" sz="2400" kern="1200" dirty="0">
              <a:latin typeface="Calibri Light" panose="020F0302020204030204"/>
            </a:rPr>
            <a:t> antenatally (NCHDA 2023)</a:t>
          </a:r>
        </a:p>
      </dsp:txBody>
      <dsp:txXfrm>
        <a:off x="46606" y="1160590"/>
        <a:ext cx="9557137" cy="861507"/>
      </dsp:txXfrm>
    </dsp:sp>
    <dsp:sp modelId="{1F19870A-1EDA-4FD1-B4FA-EEE5AD939FDF}">
      <dsp:nvSpPr>
        <dsp:cNvPr id="0" name=""/>
        <dsp:cNvSpPr/>
      </dsp:nvSpPr>
      <dsp:spPr>
        <a:xfrm>
          <a:off x="0" y="2137824"/>
          <a:ext cx="9650349" cy="954719"/>
        </a:xfrm>
        <a:prstGeom prst="roundRect">
          <a:avLst/>
        </a:prstGeom>
        <a:solidFill>
          <a:srgbClr val="0E75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Real risk that Sonographers will make a diagnostic error resulting in missing a significant pathology or abnormality</a:t>
          </a:r>
          <a:endParaRPr lang="en-US" sz="2400" kern="1200"/>
        </a:p>
      </dsp:txBody>
      <dsp:txXfrm>
        <a:off x="46606" y="2184430"/>
        <a:ext cx="9557137" cy="861507"/>
      </dsp:txXfrm>
    </dsp:sp>
    <dsp:sp modelId="{41212A14-E82A-4538-A6B8-2C075F24C847}">
      <dsp:nvSpPr>
        <dsp:cNvPr id="0" name=""/>
        <dsp:cNvSpPr/>
      </dsp:nvSpPr>
      <dsp:spPr>
        <a:xfrm>
          <a:off x="0" y="3161664"/>
          <a:ext cx="9650349" cy="954719"/>
        </a:xfrm>
        <a:prstGeom prst="roundRect">
          <a:avLst/>
        </a:prstGeom>
        <a:solidFill>
          <a:srgbClr val="0E75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GB" sz="2400" kern="1200"/>
            <a:t>The impact that diagnostic errors have on Obstetric Sonographers health and well-being is poorly understood or appreciated</a:t>
          </a:r>
          <a:r>
            <a:rPr lang="en-GB" sz="2400" kern="1200">
              <a:latin typeface="Calibri Light" panose="020F0302020204030204"/>
            </a:rPr>
            <a:t> </a:t>
          </a:r>
          <a:endParaRPr lang="en-US" sz="2400" kern="1200"/>
        </a:p>
      </dsp:txBody>
      <dsp:txXfrm>
        <a:off x="46606" y="3208270"/>
        <a:ext cx="9557137" cy="861507"/>
      </dsp:txXfrm>
    </dsp:sp>
    <dsp:sp modelId="{EF6546EF-92BE-476D-A53D-5C84A1D25C49}">
      <dsp:nvSpPr>
        <dsp:cNvPr id="0" name=""/>
        <dsp:cNvSpPr/>
      </dsp:nvSpPr>
      <dsp:spPr>
        <a:xfrm>
          <a:off x="0" y="4185504"/>
          <a:ext cx="9650349" cy="954719"/>
        </a:xfrm>
        <a:prstGeom prst="roundRect">
          <a:avLst/>
        </a:prstGeom>
        <a:solidFill>
          <a:srgbClr val="1F707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Support offered to Sonographers following making a diagnostic error also appears to be limited</a:t>
          </a:r>
          <a:endParaRPr lang="en-US" sz="2400" kern="1200"/>
        </a:p>
      </dsp:txBody>
      <dsp:txXfrm>
        <a:off x="46606" y="4232110"/>
        <a:ext cx="9557137" cy="8615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16210-DD0C-4815-B8D8-B11F236D97CB}">
      <dsp:nvSpPr>
        <dsp:cNvPr id="0" name=""/>
        <dsp:cNvSpPr/>
      </dsp:nvSpPr>
      <dsp:spPr>
        <a:xfrm>
          <a:off x="0" y="154006"/>
          <a:ext cx="10264140" cy="839474"/>
        </a:xfrm>
        <a:prstGeom prst="roundRect">
          <a:avLst/>
        </a:prstGeom>
        <a:solidFill>
          <a:srgbClr val="1873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GB" sz="3500" b="1" kern="1200">
              <a:latin typeface="Calibri Light" panose="020F0302020204030204"/>
            </a:rPr>
            <a:t>Aim</a:t>
          </a:r>
          <a:r>
            <a:rPr lang="en-GB" sz="3500" b="1" kern="1200"/>
            <a:t>:</a:t>
          </a:r>
          <a:r>
            <a:rPr lang="en-GB" sz="3500" b="1" kern="1200">
              <a:latin typeface="Calibri Light" panose="020F0302020204030204"/>
            </a:rPr>
            <a:t> </a:t>
          </a:r>
          <a:endParaRPr lang="en-US" sz="3500" kern="1200"/>
        </a:p>
      </dsp:txBody>
      <dsp:txXfrm>
        <a:off x="40980" y="194986"/>
        <a:ext cx="10182180" cy="757514"/>
      </dsp:txXfrm>
    </dsp:sp>
    <dsp:sp modelId="{7086892F-AF70-4376-8B2C-5BD1F8AEAF84}">
      <dsp:nvSpPr>
        <dsp:cNvPr id="0" name=""/>
        <dsp:cNvSpPr/>
      </dsp:nvSpPr>
      <dsp:spPr>
        <a:xfrm>
          <a:off x="0" y="993481"/>
          <a:ext cx="10264140" cy="130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5886" tIns="44450" rIns="248920" bIns="44450" numCol="1" spcCol="1270" anchor="t" anchorCtr="0">
          <a:noAutofit/>
        </a:bodyPr>
        <a:lstStyle/>
        <a:p>
          <a:pPr marL="228600" lvl="1" indent="-228600" algn="l" defTabSz="1200150" rtl="0">
            <a:lnSpc>
              <a:spcPct val="90000"/>
            </a:lnSpc>
            <a:spcBef>
              <a:spcPct val="0"/>
            </a:spcBef>
            <a:spcAft>
              <a:spcPct val="20000"/>
            </a:spcAft>
            <a:buChar char="•"/>
          </a:pPr>
          <a:r>
            <a:rPr lang="en-GB" sz="2700" kern="1200" dirty="0">
              <a:solidFill>
                <a:schemeClr val="tx2"/>
              </a:solidFill>
            </a:rPr>
            <a:t>To explore the views, experiences and impact on “second victim” NHS Obstetric Sonographers following making a diagnostic error</a:t>
          </a:r>
          <a:endParaRPr lang="en-US" sz="2700" kern="1200" dirty="0">
            <a:solidFill>
              <a:schemeClr val="tx2"/>
            </a:solidFill>
            <a:latin typeface="Calibri Light" panose="020F0302020204030204"/>
          </a:endParaRPr>
        </a:p>
        <a:p>
          <a:pPr marL="228600" lvl="1" indent="-228600" algn="l" defTabSz="1200150">
            <a:lnSpc>
              <a:spcPct val="90000"/>
            </a:lnSpc>
            <a:spcBef>
              <a:spcPct val="0"/>
            </a:spcBef>
            <a:spcAft>
              <a:spcPct val="20000"/>
            </a:spcAft>
            <a:buChar char="•"/>
          </a:pPr>
          <a:endParaRPr lang="en-GB" sz="2700" kern="1200">
            <a:latin typeface="Calibri Light" panose="020F0302020204030204"/>
          </a:endParaRPr>
        </a:p>
      </dsp:txBody>
      <dsp:txXfrm>
        <a:off x="0" y="993481"/>
        <a:ext cx="10264140" cy="1304100"/>
      </dsp:txXfrm>
    </dsp:sp>
    <dsp:sp modelId="{CCF1C60B-B1D5-43A3-AC8B-1743F5CB8F97}">
      <dsp:nvSpPr>
        <dsp:cNvPr id="0" name=""/>
        <dsp:cNvSpPr/>
      </dsp:nvSpPr>
      <dsp:spPr>
        <a:xfrm>
          <a:off x="0" y="2297581"/>
          <a:ext cx="10264140" cy="839474"/>
        </a:xfrm>
        <a:prstGeom prst="roundRect">
          <a:avLst/>
        </a:prstGeom>
        <a:solidFill>
          <a:srgbClr val="0E758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GB" sz="3500" kern="1200">
              <a:latin typeface="Calibri Light" panose="020F0302020204030204"/>
            </a:rPr>
            <a:t>Mixed Methods Design: </a:t>
          </a:r>
        </a:p>
      </dsp:txBody>
      <dsp:txXfrm>
        <a:off x="40980" y="2338561"/>
        <a:ext cx="10182180" cy="757514"/>
      </dsp:txXfrm>
    </dsp:sp>
    <dsp:sp modelId="{F8EDD39F-3C40-485D-B6C3-7BE5557D9649}">
      <dsp:nvSpPr>
        <dsp:cNvPr id="0" name=""/>
        <dsp:cNvSpPr/>
      </dsp:nvSpPr>
      <dsp:spPr>
        <a:xfrm>
          <a:off x="0" y="3137056"/>
          <a:ext cx="10264140" cy="231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5886" tIns="44450" rIns="248920" bIns="44450" numCol="1" spcCol="1270" anchor="t" anchorCtr="0">
          <a:noAutofit/>
        </a:bodyPr>
        <a:lstStyle/>
        <a:p>
          <a:pPr marL="228600" lvl="1" indent="-228600" algn="l" defTabSz="1200150" rtl="0">
            <a:lnSpc>
              <a:spcPct val="90000"/>
            </a:lnSpc>
            <a:spcBef>
              <a:spcPct val="0"/>
            </a:spcBef>
            <a:spcAft>
              <a:spcPct val="20000"/>
            </a:spcAft>
            <a:buChar char="•"/>
          </a:pPr>
          <a:r>
            <a:rPr lang="en-GB" sz="2700" kern="1200" dirty="0">
              <a:solidFill>
                <a:schemeClr val="tx2"/>
              </a:solidFill>
              <a:latin typeface="Calibri Light" panose="020F0302020204030204"/>
            </a:rPr>
            <a:t>NHS Sonographers who have made a diagnostic error</a:t>
          </a:r>
        </a:p>
        <a:p>
          <a:pPr marL="228600" lvl="1" indent="-228600" algn="l" defTabSz="1200150">
            <a:lnSpc>
              <a:spcPct val="90000"/>
            </a:lnSpc>
            <a:spcBef>
              <a:spcPct val="0"/>
            </a:spcBef>
            <a:spcAft>
              <a:spcPct val="20000"/>
            </a:spcAft>
            <a:buChar char="•"/>
          </a:pPr>
          <a:r>
            <a:rPr lang="en-GB" sz="2700" kern="1200" dirty="0">
              <a:solidFill>
                <a:schemeClr val="tx2"/>
              </a:solidFill>
              <a:latin typeface="Calibri Light" panose="020F0302020204030204"/>
            </a:rPr>
            <a:t>1st Stage – Second Victim Experience and Support Survey (SVEST) </a:t>
          </a:r>
          <a:endParaRPr lang="en-GB" sz="2700" kern="1200" dirty="0">
            <a:solidFill>
              <a:schemeClr val="tx2"/>
            </a:solidFill>
          </a:endParaRPr>
        </a:p>
        <a:p>
          <a:pPr marL="228600" lvl="1" indent="-228600" algn="l" defTabSz="1200150" rtl="0">
            <a:lnSpc>
              <a:spcPct val="90000"/>
            </a:lnSpc>
            <a:spcBef>
              <a:spcPct val="0"/>
            </a:spcBef>
            <a:spcAft>
              <a:spcPct val="20000"/>
            </a:spcAft>
            <a:buChar char="•"/>
          </a:pPr>
          <a:r>
            <a:rPr lang="en-GB" sz="2700" kern="1200" dirty="0">
              <a:solidFill>
                <a:schemeClr val="tx2"/>
              </a:solidFill>
              <a:latin typeface="Calibri Light" panose="020F0302020204030204"/>
            </a:rPr>
            <a:t>2nd Stage – Semi-structured Interviews</a:t>
          </a:r>
        </a:p>
        <a:p>
          <a:pPr marL="228600" lvl="1" indent="-228600" algn="l" defTabSz="1200150" rtl="0">
            <a:lnSpc>
              <a:spcPct val="90000"/>
            </a:lnSpc>
            <a:spcBef>
              <a:spcPct val="0"/>
            </a:spcBef>
            <a:spcAft>
              <a:spcPct val="20000"/>
            </a:spcAft>
            <a:buChar char="•"/>
          </a:pPr>
          <a:r>
            <a:rPr lang="en-GB" sz="2700" kern="1200" dirty="0">
              <a:solidFill>
                <a:schemeClr val="tx2"/>
              </a:solidFill>
              <a:latin typeface="Calibri Light" panose="020F0302020204030204"/>
            </a:rPr>
            <a:t>Reflexive Thematic Analysis / Themes</a:t>
          </a:r>
        </a:p>
        <a:p>
          <a:pPr marL="228600" lvl="1" indent="-228600" algn="l" defTabSz="1200150" rtl="0">
            <a:lnSpc>
              <a:spcPct val="90000"/>
            </a:lnSpc>
            <a:spcBef>
              <a:spcPct val="0"/>
            </a:spcBef>
            <a:spcAft>
              <a:spcPct val="20000"/>
            </a:spcAft>
            <a:buChar char="•"/>
          </a:pPr>
          <a:r>
            <a:rPr lang="en-GB" sz="2700" kern="1200" dirty="0">
              <a:solidFill>
                <a:schemeClr val="tx2"/>
              </a:solidFill>
              <a:latin typeface="Calibri Light" panose="020F0302020204030204"/>
            </a:rPr>
            <a:t>Reflexivity </a:t>
          </a:r>
        </a:p>
      </dsp:txBody>
      <dsp:txXfrm>
        <a:off x="0" y="3137056"/>
        <a:ext cx="10264140" cy="2318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C6C88-46EB-4F84-BD93-706D4F1C79B1}">
      <dsp:nvSpPr>
        <dsp:cNvPr id="0" name=""/>
        <dsp:cNvSpPr/>
      </dsp:nvSpPr>
      <dsp:spPr>
        <a:xfrm>
          <a:off x="0" y="3544"/>
          <a:ext cx="6745529" cy="75491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4FDF5DD-6801-4871-B3D2-FA73A095D8E5}">
      <dsp:nvSpPr>
        <dsp:cNvPr id="0" name=""/>
        <dsp:cNvSpPr/>
      </dsp:nvSpPr>
      <dsp:spPr>
        <a:xfrm>
          <a:off x="228362" y="173400"/>
          <a:ext cx="415203" cy="41520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56FBF86-AC15-497A-8B7F-BEBE26C8A5DB}">
      <dsp:nvSpPr>
        <dsp:cNvPr id="0" name=""/>
        <dsp:cNvSpPr/>
      </dsp:nvSpPr>
      <dsp:spPr>
        <a:xfrm>
          <a:off x="871927" y="3544"/>
          <a:ext cx="5873601" cy="754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895" tIns="79895" rIns="79895" bIns="79895" numCol="1" spcCol="1270" anchor="ctr" anchorCtr="0">
          <a:noAutofit/>
        </a:bodyPr>
        <a:lstStyle/>
        <a:p>
          <a:pPr marL="0" lvl="0" indent="0" algn="l" defTabSz="1066800">
            <a:lnSpc>
              <a:spcPct val="100000"/>
            </a:lnSpc>
            <a:spcBef>
              <a:spcPct val="0"/>
            </a:spcBef>
            <a:spcAft>
              <a:spcPct val="35000"/>
            </a:spcAft>
            <a:buNone/>
          </a:pPr>
          <a:r>
            <a:rPr lang="en-US" sz="2400" b="1" kern="1200" dirty="0">
              <a:solidFill>
                <a:schemeClr val="tx2"/>
              </a:solidFill>
              <a:latin typeface="Calibri Light" panose="020F0302020204030204"/>
            </a:rPr>
            <a:t>Sonographer role and Environment</a:t>
          </a:r>
        </a:p>
      </dsp:txBody>
      <dsp:txXfrm>
        <a:off x="871927" y="3544"/>
        <a:ext cx="5873601" cy="754915"/>
      </dsp:txXfrm>
    </dsp:sp>
    <dsp:sp modelId="{E651B11F-8511-4936-B686-5D2C958FBEC2}">
      <dsp:nvSpPr>
        <dsp:cNvPr id="0" name=""/>
        <dsp:cNvSpPr/>
      </dsp:nvSpPr>
      <dsp:spPr>
        <a:xfrm>
          <a:off x="0" y="947189"/>
          <a:ext cx="6745529" cy="75491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E052C3F-05A8-416C-B8F9-3D1A4998701E}">
      <dsp:nvSpPr>
        <dsp:cNvPr id="0" name=""/>
        <dsp:cNvSpPr/>
      </dsp:nvSpPr>
      <dsp:spPr>
        <a:xfrm>
          <a:off x="228362" y="1117045"/>
          <a:ext cx="415203" cy="41520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D63B6F6-71F2-4FCA-B83D-4BF8F1323C60}">
      <dsp:nvSpPr>
        <dsp:cNvPr id="0" name=""/>
        <dsp:cNvSpPr/>
      </dsp:nvSpPr>
      <dsp:spPr>
        <a:xfrm>
          <a:off x="871927" y="947189"/>
          <a:ext cx="5873601" cy="754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895" tIns="79895" rIns="79895" bIns="79895" numCol="1" spcCol="1270" anchor="ctr" anchorCtr="0">
          <a:noAutofit/>
        </a:bodyPr>
        <a:lstStyle/>
        <a:p>
          <a:pPr marL="0" lvl="0" indent="0" algn="l" defTabSz="1066800" rtl="0">
            <a:lnSpc>
              <a:spcPct val="100000"/>
            </a:lnSpc>
            <a:spcBef>
              <a:spcPct val="0"/>
            </a:spcBef>
            <a:spcAft>
              <a:spcPct val="35000"/>
            </a:spcAft>
            <a:buNone/>
          </a:pPr>
          <a:r>
            <a:rPr lang="en-US" sz="2400" b="1" kern="1200" dirty="0">
              <a:solidFill>
                <a:schemeClr val="tx2"/>
              </a:solidFill>
              <a:latin typeface="Calibri Light" panose="020F0302020204030204"/>
            </a:rPr>
            <a:t>Learning about the Error</a:t>
          </a:r>
        </a:p>
      </dsp:txBody>
      <dsp:txXfrm>
        <a:off x="871927" y="947189"/>
        <a:ext cx="5873601" cy="754915"/>
      </dsp:txXfrm>
    </dsp:sp>
    <dsp:sp modelId="{1DFCDCC7-739B-4035-AAB9-3E691B021444}">
      <dsp:nvSpPr>
        <dsp:cNvPr id="0" name=""/>
        <dsp:cNvSpPr/>
      </dsp:nvSpPr>
      <dsp:spPr>
        <a:xfrm>
          <a:off x="0" y="1890834"/>
          <a:ext cx="6745529" cy="75491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6072724-60B3-4479-859A-F620D608ADB8}">
      <dsp:nvSpPr>
        <dsp:cNvPr id="0" name=""/>
        <dsp:cNvSpPr/>
      </dsp:nvSpPr>
      <dsp:spPr>
        <a:xfrm>
          <a:off x="228362" y="2060690"/>
          <a:ext cx="415203" cy="4152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1DF929A-99DF-41A6-9920-5D813B2C9A73}">
      <dsp:nvSpPr>
        <dsp:cNvPr id="0" name=""/>
        <dsp:cNvSpPr/>
      </dsp:nvSpPr>
      <dsp:spPr>
        <a:xfrm>
          <a:off x="871927" y="1890834"/>
          <a:ext cx="5873601" cy="754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895" tIns="79895" rIns="79895" bIns="79895" numCol="1" spcCol="1270" anchor="ctr" anchorCtr="0">
          <a:noAutofit/>
        </a:bodyPr>
        <a:lstStyle/>
        <a:p>
          <a:pPr marL="0" lvl="0" indent="0" algn="l" defTabSz="1066800">
            <a:lnSpc>
              <a:spcPct val="100000"/>
            </a:lnSpc>
            <a:spcBef>
              <a:spcPct val="0"/>
            </a:spcBef>
            <a:spcAft>
              <a:spcPct val="35000"/>
            </a:spcAft>
            <a:buNone/>
          </a:pPr>
          <a:r>
            <a:rPr lang="en-US" sz="2400" b="1" kern="1200" dirty="0">
              <a:solidFill>
                <a:schemeClr val="tx2"/>
              </a:solidFill>
              <a:latin typeface="Calibri Light" panose="020F0302020204030204"/>
            </a:rPr>
            <a:t>Personal and Professional Impact</a:t>
          </a:r>
          <a:endParaRPr lang="en-US" sz="2400" b="1" kern="1200" dirty="0">
            <a:solidFill>
              <a:schemeClr val="tx2"/>
            </a:solidFill>
          </a:endParaRPr>
        </a:p>
      </dsp:txBody>
      <dsp:txXfrm>
        <a:off x="871927" y="1890834"/>
        <a:ext cx="5873601" cy="754915"/>
      </dsp:txXfrm>
    </dsp:sp>
    <dsp:sp modelId="{F9FC7422-14B4-48F2-9D6C-39B2741139D3}">
      <dsp:nvSpPr>
        <dsp:cNvPr id="0" name=""/>
        <dsp:cNvSpPr/>
      </dsp:nvSpPr>
      <dsp:spPr>
        <a:xfrm>
          <a:off x="0" y="2834478"/>
          <a:ext cx="6745529" cy="75491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38C884B-4D2E-4772-91ED-9B46DAD95BD4}">
      <dsp:nvSpPr>
        <dsp:cNvPr id="0" name=""/>
        <dsp:cNvSpPr/>
      </dsp:nvSpPr>
      <dsp:spPr>
        <a:xfrm>
          <a:off x="228362" y="3004335"/>
          <a:ext cx="415203" cy="4152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8B15969-5A13-4FDF-A485-7D336193CFC3}">
      <dsp:nvSpPr>
        <dsp:cNvPr id="0" name=""/>
        <dsp:cNvSpPr/>
      </dsp:nvSpPr>
      <dsp:spPr>
        <a:xfrm>
          <a:off x="871927" y="2834478"/>
          <a:ext cx="5873601" cy="754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895" tIns="79895" rIns="79895" bIns="79895" numCol="1" spcCol="1270" anchor="ctr" anchorCtr="0">
          <a:noAutofit/>
        </a:bodyPr>
        <a:lstStyle/>
        <a:p>
          <a:pPr marL="0" lvl="0" indent="0" algn="l" defTabSz="1066800">
            <a:lnSpc>
              <a:spcPct val="100000"/>
            </a:lnSpc>
            <a:spcBef>
              <a:spcPct val="0"/>
            </a:spcBef>
            <a:spcAft>
              <a:spcPct val="35000"/>
            </a:spcAft>
            <a:buNone/>
          </a:pPr>
          <a:r>
            <a:rPr lang="en-US" sz="2400" b="1" kern="1200" dirty="0">
              <a:solidFill>
                <a:schemeClr val="tx2"/>
              </a:solidFill>
              <a:latin typeface="Calibri Light" panose="020F0302020204030204"/>
            </a:rPr>
            <a:t>Levels of Support</a:t>
          </a:r>
          <a:endParaRPr lang="en-US" sz="2400" b="1" kern="1200" dirty="0">
            <a:solidFill>
              <a:schemeClr val="tx2"/>
            </a:solidFill>
          </a:endParaRPr>
        </a:p>
      </dsp:txBody>
      <dsp:txXfrm>
        <a:off x="871927" y="2834478"/>
        <a:ext cx="5873601" cy="754915"/>
      </dsp:txXfrm>
    </dsp:sp>
    <dsp:sp modelId="{174956D4-90E9-492F-85F8-BD60311CD4D3}">
      <dsp:nvSpPr>
        <dsp:cNvPr id="0" name=""/>
        <dsp:cNvSpPr/>
      </dsp:nvSpPr>
      <dsp:spPr>
        <a:xfrm>
          <a:off x="0" y="3778123"/>
          <a:ext cx="6745529" cy="75491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35A2F31-5EB5-4027-9CFF-AF32A966A5C9}">
      <dsp:nvSpPr>
        <dsp:cNvPr id="0" name=""/>
        <dsp:cNvSpPr/>
      </dsp:nvSpPr>
      <dsp:spPr>
        <a:xfrm>
          <a:off x="228362" y="3947979"/>
          <a:ext cx="415203" cy="4152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FC08EB4-BAEF-4253-A531-9CA934E0B7B7}">
      <dsp:nvSpPr>
        <dsp:cNvPr id="0" name=""/>
        <dsp:cNvSpPr/>
      </dsp:nvSpPr>
      <dsp:spPr>
        <a:xfrm>
          <a:off x="871927" y="3778123"/>
          <a:ext cx="5873601" cy="754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895" tIns="79895" rIns="79895" bIns="79895" numCol="1" spcCol="1270" anchor="ctr" anchorCtr="0">
          <a:noAutofit/>
        </a:bodyPr>
        <a:lstStyle/>
        <a:p>
          <a:pPr marL="0" lvl="0" indent="0" algn="l" defTabSz="1066800">
            <a:lnSpc>
              <a:spcPct val="100000"/>
            </a:lnSpc>
            <a:spcBef>
              <a:spcPct val="0"/>
            </a:spcBef>
            <a:spcAft>
              <a:spcPct val="35000"/>
            </a:spcAft>
            <a:buNone/>
          </a:pPr>
          <a:r>
            <a:rPr lang="en-US" sz="2400" b="1" kern="1200" dirty="0">
              <a:solidFill>
                <a:schemeClr val="tx2"/>
              </a:solidFill>
              <a:latin typeface="Calibri Light" panose="020F0302020204030204"/>
            </a:rPr>
            <a:t>Individual Needs</a:t>
          </a:r>
          <a:endParaRPr lang="en-US" sz="2400" b="1" kern="1200" dirty="0">
            <a:solidFill>
              <a:schemeClr val="tx2"/>
            </a:solidFill>
          </a:endParaRPr>
        </a:p>
      </dsp:txBody>
      <dsp:txXfrm>
        <a:off x="871927" y="3778123"/>
        <a:ext cx="5873601" cy="7549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FB074-6813-4B4B-844B-45D53C3E3AD8}">
      <dsp:nvSpPr>
        <dsp:cNvPr id="0" name=""/>
        <dsp:cNvSpPr/>
      </dsp:nvSpPr>
      <dsp:spPr>
        <a:xfrm>
          <a:off x="0" y="0"/>
          <a:ext cx="551028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BEB4EA-0248-4C74-9A73-B3941AF07C40}">
      <dsp:nvSpPr>
        <dsp:cNvPr id="0" name=""/>
        <dsp:cNvSpPr/>
      </dsp:nvSpPr>
      <dsp:spPr>
        <a:xfrm>
          <a:off x="0" y="0"/>
          <a:ext cx="5510282" cy="858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solidFill>
                <a:schemeClr val="tx2"/>
              </a:solidFill>
            </a:rPr>
            <a:t>Self-preservation techniques </a:t>
          </a:r>
        </a:p>
      </dsp:txBody>
      <dsp:txXfrm>
        <a:off x="0" y="0"/>
        <a:ext cx="5510282" cy="858368"/>
      </dsp:txXfrm>
    </dsp:sp>
    <dsp:sp modelId="{8A3F1C56-8FD3-49E1-ACAD-62657F7096D8}">
      <dsp:nvSpPr>
        <dsp:cNvPr id="0" name=""/>
        <dsp:cNvSpPr/>
      </dsp:nvSpPr>
      <dsp:spPr>
        <a:xfrm>
          <a:off x="0" y="858368"/>
          <a:ext cx="551028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4B1993-47BE-49A5-B0EB-DDC5DFC3D26D}">
      <dsp:nvSpPr>
        <dsp:cNvPr id="0" name=""/>
        <dsp:cNvSpPr/>
      </dsp:nvSpPr>
      <dsp:spPr>
        <a:xfrm>
          <a:off x="0" y="858368"/>
          <a:ext cx="5510282" cy="858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solidFill>
                <a:schemeClr val="tx2"/>
              </a:solidFill>
            </a:rPr>
            <a:t>Blame Culture </a:t>
          </a:r>
        </a:p>
      </dsp:txBody>
      <dsp:txXfrm>
        <a:off x="0" y="858368"/>
        <a:ext cx="5510282" cy="858368"/>
      </dsp:txXfrm>
    </dsp:sp>
    <dsp:sp modelId="{8B222B7D-BB22-4622-AEA2-13779A438FF3}">
      <dsp:nvSpPr>
        <dsp:cNvPr id="0" name=""/>
        <dsp:cNvSpPr/>
      </dsp:nvSpPr>
      <dsp:spPr>
        <a:xfrm>
          <a:off x="0" y="1716737"/>
          <a:ext cx="551028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51E846-070C-497F-A89B-48F114FC2574}">
      <dsp:nvSpPr>
        <dsp:cNvPr id="0" name=""/>
        <dsp:cNvSpPr/>
      </dsp:nvSpPr>
      <dsp:spPr>
        <a:xfrm>
          <a:off x="0" y="1716737"/>
          <a:ext cx="5510282" cy="858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solidFill>
                <a:schemeClr val="tx2"/>
              </a:solidFill>
            </a:rPr>
            <a:t>Workload Pressures</a:t>
          </a:r>
        </a:p>
      </dsp:txBody>
      <dsp:txXfrm>
        <a:off x="0" y="1716737"/>
        <a:ext cx="5510282" cy="858368"/>
      </dsp:txXfrm>
    </dsp:sp>
    <dsp:sp modelId="{BA11818B-9F07-4D3B-A111-8A6A25C624D3}">
      <dsp:nvSpPr>
        <dsp:cNvPr id="0" name=""/>
        <dsp:cNvSpPr/>
      </dsp:nvSpPr>
      <dsp:spPr>
        <a:xfrm>
          <a:off x="0" y="2575105"/>
          <a:ext cx="551028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1EC9AE-2BF0-4AD5-8651-B245B08D2A16}">
      <dsp:nvSpPr>
        <dsp:cNvPr id="0" name=""/>
        <dsp:cNvSpPr/>
      </dsp:nvSpPr>
      <dsp:spPr>
        <a:xfrm>
          <a:off x="0" y="2575105"/>
          <a:ext cx="5510282" cy="858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solidFill>
                <a:schemeClr val="tx2"/>
              </a:solidFill>
            </a:rPr>
            <a:t>Burnout / Fatigue </a:t>
          </a:r>
        </a:p>
      </dsp:txBody>
      <dsp:txXfrm>
        <a:off x="0" y="2575105"/>
        <a:ext cx="5510282" cy="8583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443C7-8F63-484E-A1AE-C8BD2B17F441}">
      <dsp:nvSpPr>
        <dsp:cNvPr id="0" name=""/>
        <dsp:cNvSpPr/>
      </dsp:nvSpPr>
      <dsp:spPr>
        <a:xfrm>
          <a:off x="0" y="691"/>
          <a:ext cx="1102961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C55DAA-5B21-4D1F-B9D8-DEFE6422A666}">
      <dsp:nvSpPr>
        <dsp:cNvPr id="0" name=""/>
        <dsp:cNvSpPr/>
      </dsp:nvSpPr>
      <dsp:spPr>
        <a:xfrm>
          <a:off x="0" y="691"/>
          <a:ext cx="11029615" cy="404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dirty="0"/>
            <a:t>BURLISON, J.D., QUILLIVAN, R.M.S., SCOTT, S.D., JOHNSON, S. and HOFFMAN, J.M., 2018. The effects of the second victim phenomenon on work-related outcomes: connecting self-reported caregiver distress to turnover intensions and absenteeism. </a:t>
          </a:r>
          <a:r>
            <a:rPr lang="en-GB" sz="1100" i="1" kern="1200" dirty="0"/>
            <a:t>Journal of Patient Safety</a:t>
          </a:r>
          <a:r>
            <a:rPr lang="en-GB" sz="1100" kern="1200" dirty="0"/>
            <a:t>. Available at DOI: 10.1109/EMBC.2016.7590696.</a:t>
          </a:r>
          <a:endParaRPr lang="en-US" sz="1100" kern="1200" dirty="0"/>
        </a:p>
      </dsp:txBody>
      <dsp:txXfrm>
        <a:off x="0" y="691"/>
        <a:ext cx="11029615" cy="404764"/>
      </dsp:txXfrm>
    </dsp:sp>
    <dsp:sp modelId="{E07A977D-A812-4C69-AF0C-1C241B5D304A}">
      <dsp:nvSpPr>
        <dsp:cNvPr id="0" name=""/>
        <dsp:cNvSpPr/>
      </dsp:nvSpPr>
      <dsp:spPr>
        <a:xfrm>
          <a:off x="0" y="405455"/>
          <a:ext cx="1102961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97C1DE-26C8-486F-93C4-22CC944E3F24}">
      <dsp:nvSpPr>
        <dsp:cNvPr id="0" name=""/>
        <dsp:cNvSpPr/>
      </dsp:nvSpPr>
      <dsp:spPr>
        <a:xfrm>
          <a:off x="0" y="405455"/>
          <a:ext cx="11029615" cy="404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dirty="0"/>
            <a:t>CARVALHO J.S, ALLAN L.D, CHAOUI R, COPEL J.A, DEVORE G.R, HECHER K, LEE W, MUNOZ H, PALADINI D, TUTSCHEK B and YAGEL S. (2013) ISUOG practice guidelines (updated): sonographic screening examination of the </a:t>
          </a:r>
          <a:r>
            <a:rPr lang="en-GB" sz="1100" kern="1200" dirty="0" err="1"/>
            <a:t>fetal</a:t>
          </a:r>
          <a:r>
            <a:rPr lang="en-GB" sz="1100" kern="1200" dirty="0"/>
            <a:t> heart. </a:t>
          </a:r>
          <a:r>
            <a:rPr lang="en-GB" sz="1100" i="1" kern="1200" dirty="0"/>
            <a:t>Ultrasound Obstetrics and </a:t>
          </a:r>
          <a:r>
            <a:rPr lang="en-GB" sz="1100" i="1" kern="1200" dirty="0" err="1"/>
            <a:t>Gynecology</a:t>
          </a:r>
          <a:r>
            <a:rPr lang="en-GB" sz="1100" kern="1200" dirty="0"/>
            <a:t> Vol. 41. pp. 348–359</a:t>
          </a:r>
          <a:endParaRPr lang="en-US" sz="1100" kern="1200" dirty="0"/>
        </a:p>
      </dsp:txBody>
      <dsp:txXfrm>
        <a:off x="0" y="405455"/>
        <a:ext cx="11029615" cy="404764"/>
      </dsp:txXfrm>
    </dsp:sp>
    <dsp:sp modelId="{EAA610BE-5235-4BB5-86D1-3BED16E49894}">
      <dsp:nvSpPr>
        <dsp:cNvPr id="0" name=""/>
        <dsp:cNvSpPr/>
      </dsp:nvSpPr>
      <dsp:spPr>
        <a:xfrm>
          <a:off x="0" y="810220"/>
          <a:ext cx="1102961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4344FF-50AA-488D-A247-2792DF884534}">
      <dsp:nvSpPr>
        <dsp:cNvPr id="0" name=""/>
        <dsp:cNvSpPr/>
      </dsp:nvSpPr>
      <dsp:spPr>
        <a:xfrm>
          <a:off x="0" y="810220"/>
          <a:ext cx="11029615" cy="404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dirty="0"/>
            <a:t>CHEN, J, GANDOMKAR, Z and REED, W.R. (2023) Investigating the impact of cognitive biases in radiologists’ image interpretation: a scoping review. European Journal of Radiology, Vol. 166. 111013</a:t>
          </a:r>
        </a:p>
      </dsp:txBody>
      <dsp:txXfrm>
        <a:off x="0" y="810220"/>
        <a:ext cx="11029615" cy="404764"/>
      </dsp:txXfrm>
    </dsp:sp>
    <dsp:sp modelId="{D6D77A3C-8B77-4CAA-9B5A-EBE4A588EAC2}">
      <dsp:nvSpPr>
        <dsp:cNvPr id="0" name=""/>
        <dsp:cNvSpPr/>
      </dsp:nvSpPr>
      <dsp:spPr>
        <a:xfrm>
          <a:off x="0" y="1214984"/>
          <a:ext cx="1102961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57322D-5C01-48C1-9558-BF8C55FB8908}">
      <dsp:nvSpPr>
        <dsp:cNvPr id="0" name=""/>
        <dsp:cNvSpPr/>
      </dsp:nvSpPr>
      <dsp:spPr>
        <a:xfrm>
          <a:off x="0" y="1214984"/>
          <a:ext cx="11029615" cy="404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dirty="0"/>
            <a:t>COSKERRY, P (2009), A Universal Model of Diagnostic Reasoning. </a:t>
          </a:r>
          <a:r>
            <a:rPr lang="en-GB" sz="1100" i="1" kern="1200" dirty="0"/>
            <a:t>Academic Medicine</a:t>
          </a:r>
          <a:r>
            <a:rPr lang="en-GB" sz="1100" kern="1200" dirty="0"/>
            <a:t>, Vol 84, (8) p1022-1028</a:t>
          </a:r>
          <a:endParaRPr lang="en-US" sz="1100" kern="1200" dirty="0"/>
        </a:p>
      </dsp:txBody>
      <dsp:txXfrm>
        <a:off x="0" y="1214984"/>
        <a:ext cx="11029615" cy="404764"/>
      </dsp:txXfrm>
    </dsp:sp>
    <dsp:sp modelId="{DC2150F8-6664-4490-82E1-CC10A17FCA7B}">
      <dsp:nvSpPr>
        <dsp:cNvPr id="0" name=""/>
        <dsp:cNvSpPr/>
      </dsp:nvSpPr>
      <dsp:spPr>
        <a:xfrm>
          <a:off x="0" y="1619748"/>
          <a:ext cx="1102961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EB20EB-7EAC-4E95-A1E0-CB49F5ED41EC}">
      <dsp:nvSpPr>
        <dsp:cNvPr id="0" name=""/>
        <dsp:cNvSpPr/>
      </dsp:nvSpPr>
      <dsp:spPr>
        <a:xfrm>
          <a:off x="0" y="1619748"/>
          <a:ext cx="11029615" cy="404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dirty="0"/>
            <a:t>ITRI, J.N and PATEL, S.H. (2018), Heuristics and Cognitive Error in Medical Imaging. American Journal of Roentgenology. Vol 210 (5) pp. 937-1177.</a:t>
          </a:r>
        </a:p>
      </dsp:txBody>
      <dsp:txXfrm>
        <a:off x="0" y="1619748"/>
        <a:ext cx="11029615" cy="404764"/>
      </dsp:txXfrm>
    </dsp:sp>
    <dsp:sp modelId="{D06F7105-9CBA-4A0A-B30E-E0A0B91045D2}">
      <dsp:nvSpPr>
        <dsp:cNvPr id="0" name=""/>
        <dsp:cNvSpPr/>
      </dsp:nvSpPr>
      <dsp:spPr>
        <a:xfrm>
          <a:off x="0" y="2024512"/>
          <a:ext cx="1102961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07ED2C-3D5D-4372-A5C2-0030B47151FC}">
      <dsp:nvSpPr>
        <dsp:cNvPr id="0" name=""/>
        <dsp:cNvSpPr/>
      </dsp:nvSpPr>
      <dsp:spPr>
        <a:xfrm>
          <a:off x="0" y="2024512"/>
          <a:ext cx="11029615" cy="404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dirty="0"/>
            <a:t>LEES, CS, NAGY, PG, WEAVER, SJ and NEWMAN-TOKER DE, (2013), Cognitive and System Factors contributing to Diagnostic Errors in Radiology. </a:t>
          </a:r>
          <a:r>
            <a:rPr lang="en-GB" sz="1100" i="1" kern="1200" dirty="0"/>
            <a:t>Medical Physics and Informatics</a:t>
          </a:r>
          <a:r>
            <a:rPr lang="en-GB" sz="1100" kern="1200" dirty="0"/>
            <a:t>, AJR; 201: 611-617</a:t>
          </a:r>
          <a:endParaRPr lang="en-US" sz="1100" kern="1200" dirty="0"/>
        </a:p>
      </dsp:txBody>
      <dsp:txXfrm>
        <a:off x="0" y="2024512"/>
        <a:ext cx="11029615" cy="404764"/>
      </dsp:txXfrm>
    </dsp:sp>
    <dsp:sp modelId="{80104DBD-87DD-4ADA-963F-10FFADBB920D}">
      <dsp:nvSpPr>
        <dsp:cNvPr id="0" name=""/>
        <dsp:cNvSpPr/>
      </dsp:nvSpPr>
      <dsp:spPr>
        <a:xfrm>
          <a:off x="0" y="2429276"/>
          <a:ext cx="1102961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C2B568-C942-41F2-ACB1-ADCDE84D56C6}">
      <dsp:nvSpPr>
        <dsp:cNvPr id="0" name=""/>
        <dsp:cNvSpPr/>
      </dsp:nvSpPr>
      <dsp:spPr>
        <a:xfrm>
          <a:off x="0" y="2429276"/>
          <a:ext cx="11029615" cy="404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rtl="0">
            <a:lnSpc>
              <a:spcPct val="90000"/>
            </a:lnSpc>
            <a:spcBef>
              <a:spcPct val="0"/>
            </a:spcBef>
            <a:spcAft>
              <a:spcPct val="35000"/>
            </a:spcAft>
            <a:buNone/>
          </a:pPr>
          <a:r>
            <a:rPr lang="en-GB" sz="1100" kern="1200" dirty="0">
              <a:latin typeface="Calibri Light" panose="020F0302020204030204"/>
            </a:rPr>
            <a:t>NATIONAL CONGENTAL HEART DISEASE (NCHDA) 2023 Summary Report. Available at  </a:t>
          </a:r>
          <a:r>
            <a:rPr lang="en-GB" sz="1100" kern="1200" dirty="0">
              <a:hlinkClick xmlns:r="http://schemas.openxmlformats.org/officeDocument/2006/relationships" r:id="rId1"/>
            </a:rPr>
            <a:t>https://www.nicor.org.uk/wp-content/uploads/2023/06/10633-NICOR-Annual-Summary_Reports_NCHDA_domain_Report_v7.pdf</a:t>
          </a:r>
          <a:r>
            <a:rPr lang="en-GB" sz="1100" kern="1200" dirty="0">
              <a:latin typeface="Calibri Light" panose="020F0302020204030204"/>
            </a:rPr>
            <a:t> </a:t>
          </a:r>
          <a:endParaRPr lang="en-GB" sz="1100" kern="1200" dirty="0"/>
        </a:p>
      </dsp:txBody>
      <dsp:txXfrm>
        <a:off x="0" y="2429276"/>
        <a:ext cx="11029615" cy="404764"/>
      </dsp:txXfrm>
    </dsp:sp>
    <dsp:sp modelId="{ABD47C99-363A-4ED9-8182-DB7E96BAA1AF}">
      <dsp:nvSpPr>
        <dsp:cNvPr id="0" name=""/>
        <dsp:cNvSpPr/>
      </dsp:nvSpPr>
      <dsp:spPr>
        <a:xfrm>
          <a:off x="0" y="2834040"/>
          <a:ext cx="1102961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65A2A8-76D3-428D-AD23-569D64D408EF}">
      <dsp:nvSpPr>
        <dsp:cNvPr id="0" name=""/>
        <dsp:cNvSpPr/>
      </dsp:nvSpPr>
      <dsp:spPr>
        <a:xfrm>
          <a:off x="0" y="2834040"/>
          <a:ext cx="11029615" cy="404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rtl="0">
            <a:lnSpc>
              <a:spcPct val="90000"/>
            </a:lnSpc>
            <a:spcBef>
              <a:spcPct val="0"/>
            </a:spcBef>
            <a:spcAft>
              <a:spcPct val="35000"/>
            </a:spcAft>
            <a:buNone/>
          </a:pPr>
          <a:r>
            <a:rPr lang="en-GB" sz="1100" kern="1200"/>
            <a:t>NHS Resolution. 2019. Annual report and accounts 2018/19. available at </a:t>
          </a:r>
          <a:r>
            <a:rPr lang="en-GB" sz="1100" u="sng" kern="1200">
              <a:hlinkClick xmlns:r="http://schemas.openxmlformats.org/officeDocument/2006/relationships" r:id="rId2"/>
            </a:rPr>
            <a:t>www.gov.uk/official-documents</a:t>
          </a:r>
          <a:r>
            <a:rPr lang="en-GB" sz="1100" kern="1200">
              <a:latin typeface="Calibri Light" panose="020F0302020204030204"/>
            </a:rPr>
            <a:t>  </a:t>
          </a:r>
          <a:endParaRPr lang="en-US" sz="1100" kern="1200"/>
        </a:p>
      </dsp:txBody>
      <dsp:txXfrm>
        <a:off x="0" y="2834040"/>
        <a:ext cx="11029615" cy="404764"/>
      </dsp:txXfrm>
    </dsp:sp>
    <dsp:sp modelId="{EC8F0D3F-6BB8-40C9-90D2-CB1758721CA4}">
      <dsp:nvSpPr>
        <dsp:cNvPr id="0" name=""/>
        <dsp:cNvSpPr/>
      </dsp:nvSpPr>
      <dsp:spPr>
        <a:xfrm>
          <a:off x="0" y="3238804"/>
          <a:ext cx="1102961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D2C864-55DB-4456-9485-32663C8DC3EB}">
      <dsp:nvSpPr>
        <dsp:cNvPr id="0" name=""/>
        <dsp:cNvSpPr/>
      </dsp:nvSpPr>
      <dsp:spPr>
        <a:xfrm>
          <a:off x="0" y="3238804"/>
          <a:ext cx="11029615" cy="404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dirty="0"/>
            <a:t>NYDOO, P., PILLAY, B.J., NAICKER, T. &amp; MOODLEY, J., 2019. The second victim phenomenon in health care: A literature review</a:t>
          </a:r>
          <a:r>
            <a:rPr lang="en-GB" sz="1100" i="1" kern="1200" dirty="0"/>
            <a:t>. Scandinavian Journal of Public Health. </a:t>
          </a:r>
          <a:r>
            <a:rPr lang="en-GB" sz="1100" kern="1200" dirty="0"/>
            <a:t>, pp.140349481985550-1403494819855506. Available from: 10.1177/1403494819855506</a:t>
          </a:r>
          <a:endParaRPr lang="en-US" sz="1100" kern="1200" dirty="0"/>
        </a:p>
      </dsp:txBody>
      <dsp:txXfrm>
        <a:off x="0" y="3238804"/>
        <a:ext cx="11029615" cy="404764"/>
      </dsp:txXfrm>
    </dsp:sp>
    <dsp:sp modelId="{81135C42-294F-4A76-8A69-A3701AD11392}">
      <dsp:nvSpPr>
        <dsp:cNvPr id="0" name=""/>
        <dsp:cNvSpPr/>
      </dsp:nvSpPr>
      <dsp:spPr>
        <a:xfrm>
          <a:off x="0" y="3643568"/>
          <a:ext cx="1102961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B0FAB-FEB4-4F52-9B46-35B0F40E5072}">
      <dsp:nvSpPr>
        <dsp:cNvPr id="0" name=""/>
        <dsp:cNvSpPr/>
      </dsp:nvSpPr>
      <dsp:spPr>
        <a:xfrm>
          <a:off x="0" y="3643568"/>
          <a:ext cx="11029615" cy="404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a:t>SCOTT, S D.,L E HIRSCHINGER, K R COX, M MCCOIG, J BRANDT, L W HALL. 2009. The natural history of recovery for the healthcare provider “second victim” after adverse patient events. Quality and Safety in Health Care. 18: pp325-330.</a:t>
          </a:r>
          <a:endParaRPr lang="en-US" sz="1100" kern="1200" dirty="0"/>
        </a:p>
      </dsp:txBody>
      <dsp:txXfrm>
        <a:off x="0" y="3643568"/>
        <a:ext cx="11029615" cy="404764"/>
      </dsp:txXfrm>
    </dsp:sp>
    <dsp:sp modelId="{76D868C7-DC8C-4CAA-9A8F-25AC686A53C0}">
      <dsp:nvSpPr>
        <dsp:cNvPr id="0" name=""/>
        <dsp:cNvSpPr/>
      </dsp:nvSpPr>
      <dsp:spPr>
        <a:xfrm>
          <a:off x="0" y="4048332"/>
          <a:ext cx="1102961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373588-3F06-425A-853F-E2B592044937}">
      <dsp:nvSpPr>
        <dsp:cNvPr id="0" name=""/>
        <dsp:cNvSpPr/>
      </dsp:nvSpPr>
      <dsp:spPr>
        <a:xfrm>
          <a:off x="0" y="4048332"/>
          <a:ext cx="11029615" cy="404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rtl="0">
            <a:lnSpc>
              <a:spcPct val="90000"/>
            </a:lnSpc>
            <a:spcBef>
              <a:spcPct val="0"/>
            </a:spcBef>
            <a:spcAft>
              <a:spcPct val="35000"/>
            </a:spcAft>
            <a:buNone/>
          </a:pPr>
          <a:r>
            <a:rPr lang="en-GB" sz="1100" kern="1200" dirty="0"/>
            <a:t>SINGH, N., KNIGHT, K., WRIGHT, C., BAIRD, M., AKROYD, D., ADAMS, R.D. and SCHNEIDER, M.E., 2016. Occupational burnout among radiographers, sonographers and radiologists in Australia and New Zealand: Findings from a National survey. </a:t>
          </a:r>
          <a:r>
            <a:rPr lang="en-GB" sz="1100" i="1" kern="1200" dirty="0"/>
            <a:t>Journal of Medical Imaging and Radiation Oncology</a:t>
          </a:r>
          <a:r>
            <a:rPr lang="en-GB" sz="1100" kern="1200" dirty="0"/>
            <a:t>. </a:t>
          </a:r>
          <a:r>
            <a:rPr lang="en-GB" sz="1100" b="1" kern="1200" dirty="0"/>
            <a:t>61</a:t>
          </a:r>
          <a:r>
            <a:rPr lang="en-GB" sz="1100" kern="1200" dirty="0"/>
            <a:t>(3), pp. 304-310.</a:t>
          </a:r>
          <a:r>
            <a:rPr lang="en-GB" sz="1100" kern="1200" dirty="0">
              <a:latin typeface="Calibri Light" panose="020F0302020204030204"/>
            </a:rPr>
            <a:t> </a:t>
          </a:r>
          <a:endParaRPr lang="en-US" sz="1100" kern="1200" dirty="0"/>
        </a:p>
      </dsp:txBody>
      <dsp:txXfrm>
        <a:off x="0" y="4048332"/>
        <a:ext cx="11029615" cy="404764"/>
      </dsp:txXfrm>
    </dsp:sp>
    <dsp:sp modelId="{6DDBBC73-F55D-4692-B0F7-FAFDF20CAB78}">
      <dsp:nvSpPr>
        <dsp:cNvPr id="0" name=""/>
        <dsp:cNvSpPr/>
      </dsp:nvSpPr>
      <dsp:spPr>
        <a:xfrm>
          <a:off x="0" y="4453096"/>
          <a:ext cx="1102961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28EB1C-0920-4200-AAA4-F5CBDDA7735B}">
      <dsp:nvSpPr>
        <dsp:cNvPr id="0" name=""/>
        <dsp:cNvSpPr/>
      </dsp:nvSpPr>
      <dsp:spPr>
        <a:xfrm>
          <a:off x="0" y="4453096"/>
          <a:ext cx="11029615" cy="404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dirty="0"/>
            <a:t>SOTIRIADIS, A. and </a:t>
          </a:r>
          <a:r>
            <a:rPr lang="en-GB" sz="1100" kern="1200" dirty="0" err="1"/>
            <a:t>Odibo</a:t>
          </a:r>
          <a:r>
            <a:rPr lang="en-GB" sz="1100" kern="1200" dirty="0"/>
            <a:t>, AO. 2019. Systematic Error and cognitive bias in obstetric ultrasound. </a:t>
          </a:r>
          <a:r>
            <a:rPr lang="en-GB" sz="1100" i="1" kern="1200" dirty="0"/>
            <a:t>Ultrasound in Obstetrics and Gynaecology</a:t>
          </a:r>
          <a:r>
            <a:rPr lang="en-GB" sz="1100" kern="1200" dirty="0"/>
            <a:t>. 53. Pp431-435</a:t>
          </a:r>
          <a:endParaRPr lang="en-US" sz="1100" kern="1200" dirty="0"/>
        </a:p>
      </dsp:txBody>
      <dsp:txXfrm>
        <a:off x="0" y="4453096"/>
        <a:ext cx="11029615" cy="404764"/>
      </dsp:txXfrm>
    </dsp:sp>
    <dsp:sp modelId="{728B0670-B0A9-4707-AED0-B03B7D5523D2}">
      <dsp:nvSpPr>
        <dsp:cNvPr id="0" name=""/>
        <dsp:cNvSpPr/>
      </dsp:nvSpPr>
      <dsp:spPr>
        <a:xfrm>
          <a:off x="0" y="4857860"/>
          <a:ext cx="1102961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5A7215-5587-4FBC-BDFC-FDE66642873F}">
      <dsp:nvSpPr>
        <dsp:cNvPr id="0" name=""/>
        <dsp:cNvSpPr/>
      </dsp:nvSpPr>
      <dsp:spPr>
        <a:xfrm>
          <a:off x="0" y="4857860"/>
          <a:ext cx="11029615" cy="404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a:t>THOIRS, K and SIM, J. 2016. Using a clinical decision making framework to foster sonographer student learning in the clinical setting.</a:t>
          </a:r>
          <a:r>
            <a:rPr lang="en-GB" sz="1100" i="1" kern="1200"/>
            <a:t> Sonography</a:t>
          </a:r>
          <a:r>
            <a:rPr lang="en-GB" sz="1100" kern="1200"/>
            <a:t> 3. Pp146-153</a:t>
          </a:r>
          <a:endParaRPr lang="en-US" sz="1100" kern="1200" dirty="0"/>
        </a:p>
      </dsp:txBody>
      <dsp:txXfrm>
        <a:off x="0" y="4857860"/>
        <a:ext cx="11029615" cy="404764"/>
      </dsp:txXfrm>
    </dsp:sp>
    <dsp:sp modelId="{1E56F625-0820-4E47-B1EE-06DCCCAF164E}">
      <dsp:nvSpPr>
        <dsp:cNvPr id="0" name=""/>
        <dsp:cNvSpPr/>
      </dsp:nvSpPr>
      <dsp:spPr>
        <a:xfrm>
          <a:off x="0" y="5262625"/>
          <a:ext cx="1102961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52D53B-9009-4D9D-86E6-066A7E6E6852}">
      <dsp:nvSpPr>
        <dsp:cNvPr id="0" name=""/>
        <dsp:cNvSpPr/>
      </dsp:nvSpPr>
      <dsp:spPr>
        <a:xfrm>
          <a:off x="0" y="5262625"/>
          <a:ext cx="11029615" cy="404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kern="1200" dirty="0"/>
            <a:t>WU AW. (2000) Medical error: the second victim. Often the doctor who makes the mistake needs help too. BMJ. pp.320:726–727.</a:t>
          </a:r>
          <a:endParaRPr lang="en-US" sz="1100" kern="1200" dirty="0"/>
        </a:p>
      </dsp:txBody>
      <dsp:txXfrm>
        <a:off x="0" y="5262625"/>
        <a:ext cx="11029615" cy="40476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4046" tIns="47023" rIns="94046" bIns="47023"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4046" tIns="47023" rIns="94046" bIns="47023" rtlCol="0"/>
          <a:lstStyle>
            <a:lvl1pPr algn="r">
              <a:defRPr sz="1200"/>
            </a:lvl1pPr>
          </a:lstStyle>
          <a:p>
            <a:fld id="{3F18CCE5-FD49-4544-BAB6-FF57DCA405C0}" type="datetimeFigureOut">
              <a:rPr lang="en-GB" smtClean="0"/>
              <a:t>06/12/2024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4046" tIns="47023" rIns="94046" bIns="47023" rtlCol="0" anchor="ctr"/>
          <a:lstStyle/>
          <a:p>
            <a:endParaRPr lang="en-GB"/>
          </a:p>
        </p:txBody>
      </p:sp>
      <p:sp>
        <p:nvSpPr>
          <p:cNvPr id="5" name="Notes Placeholder 4"/>
          <p:cNvSpPr>
            <a:spLocks noGrp="1"/>
          </p:cNvSpPr>
          <p:nvPr>
            <p:ph type="body" sz="quarter" idx="3"/>
          </p:nvPr>
        </p:nvSpPr>
        <p:spPr>
          <a:xfrm>
            <a:off x="679768" y="4777196"/>
            <a:ext cx="5438140" cy="3908613"/>
          </a:xfrm>
          <a:prstGeom prst="rect">
            <a:avLst/>
          </a:prstGeom>
        </p:spPr>
        <p:txBody>
          <a:bodyPr vert="horz" lIns="94046" tIns="47023" rIns="94046" bIns="470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945659" cy="498055"/>
          </a:xfrm>
          <a:prstGeom prst="rect">
            <a:avLst/>
          </a:prstGeom>
        </p:spPr>
        <p:txBody>
          <a:bodyPr vert="horz" lIns="94046" tIns="47023" rIns="94046" bIns="47023"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5"/>
            <a:ext cx="2945659" cy="498055"/>
          </a:xfrm>
          <a:prstGeom prst="rect">
            <a:avLst/>
          </a:prstGeom>
        </p:spPr>
        <p:txBody>
          <a:bodyPr vert="horz" lIns="94046" tIns="47023" rIns="94046" bIns="47023" rtlCol="0" anchor="b"/>
          <a:lstStyle>
            <a:lvl1pPr algn="r">
              <a:defRPr sz="1200"/>
            </a:lvl1pPr>
          </a:lstStyle>
          <a:p>
            <a:fld id="{15CCFFF1-9975-4E03-BB15-CD090C1EF61D}" type="slidenum">
              <a:rPr lang="en-GB" smtClean="0"/>
              <a:t>‹#›</a:t>
            </a:fld>
            <a:endParaRPr lang="en-GB"/>
          </a:p>
        </p:txBody>
      </p:sp>
    </p:spTree>
    <p:extLst>
      <p:ext uri="{BB962C8B-B14F-4D97-AF65-F5344CB8AC3E}">
        <p14:creationId xmlns:p14="http://schemas.microsoft.com/office/powerpoint/2010/main" val="3026615528"/>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CCFFF1-9975-4E03-BB15-CD090C1EF61D}" type="slidenum">
              <a:rPr lang="en-GB" smtClean="0"/>
              <a:t>1</a:t>
            </a:fld>
            <a:endParaRPr lang="en-GB"/>
          </a:p>
        </p:txBody>
      </p:sp>
    </p:spTree>
    <p:extLst>
      <p:ext uri="{BB962C8B-B14F-4D97-AF65-F5344CB8AC3E}">
        <p14:creationId xmlns:p14="http://schemas.microsoft.com/office/powerpoint/2010/main" val="3418904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5CCFFF1-9975-4E03-BB15-CD090C1EF61D}" type="slidenum">
              <a:rPr lang="en-GB" smtClean="0"/>
              <a:t>10</a:t>
            </a:fld>
            <a:endParaRPr lang="en-GB"/>
          </a:p>
        </p:txBody>
      </p:sp>
    </p:spTree>
    <p:extLst>
      <p:ext uri="{BB962C8B-B14F-4D97-AF65-F5344CB8AC3E}">
        <p14:creationId xmlns:p14="http://schemas.microsoft.com/office/powerpoint/2010/main" val="2056270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the delivery of healthcare, it is expected that healthcare professionals will provide excellent care and hence they are not expected to make errors. However, healthcare is not a perfect science and human involvement is innately linked with some degree of error.  </a:t>
            </a:r>
          </a:p>
          <a:p>
            <a:r>
              <a:rPr lang="en-GB" sz="1200" kern="1200" dirty="0">
                <a:solidFill>
                  <a:schemeClr val="tx1"/>
                </a:solidFill>
                <a:effectLst/>
                <a:latin typeface="+mn-lt"/>
                <a:ea typeface="+mn-ea"/>
                <a:cs typeface="+mn-cs"/>
              </a:rPr>
              <a:t>From my experiences as both an obstetric sonographer and Ultrasound manager, I knew that errors in antenatal ultrasound care can have devastating consequences for the child and family. I also knew that despite targeted and enhanced training, congenital heart disease (CHD) remains one of the most commonly “missed” or undiagnosed abnormalities at the 20 week </a:t>
            </a:r>
            <a:r>
              <a:rPr lang="en-GB" sz="1200" kern="1200" dirty="0" err="1">
                <a:solidFill>
                  <a:schemeClr val="tx1"/>
                </a:solidFill>
                <a:effectLst/>
                <a:latin typeface="+mn-lt"/>
                <a:ea typeface="+mn-ea"/>
                <a:cs typeface="+mn-cs"/>
              </a:rPr>
              <a:t>fetal</a:t>
            </a:r>
            <a:r>
              <a:rPr lang="en-GB" sz="1200" kern="1200" dirty="0">
                <a:solidFill>
                  <a:schemeClr val="tx1"/>
                </a:solidFill>
                <a:effectLst/>
                <a:latin typeface="+mn-lt"/>
                <a:ea typeface="+mn-ea"/>
                <a:cs typeface="+mn-cs"/>
              </a:rPr>
              <a:t> anomaly screening scan with regional variations but between 20 – 67%  undetected antenatally. CHD is associated with significant morbidity and mortality and is reported to be the primary cause of infant death (Carvalho et al, 2013). </a:t>
            </a:r>
          </a:p>
          <a:p>
            <a:r>
              <a:rPr lang="en-GB" sz="1200" kern="1200" dirty="0">
                <a:solidFill>
                  <a:schemeClr val="tx1"/>
                </a:solidFill>
                <a:effectLst/>
                <a:latin typeface="+mn-lt"/>
                <a:ea typeface="+mn-ea"/>
                <a:cs typeface="+mn-cs"/>
              </a:rPr>
              <a:t>There is a real risk that Sonographers working in obstetric practice, will make a diagnostic error which results in missing a significant pathology or abnormality during their ultrasound career.    </a:t>
            </a:r>
          </a:p>
          <a:p>
            <a:r>
              <a:rPr lang="en-GB" sz="1200" kern="1200" dirty="0">
                <a:solidFill>
                  <a:schemeClr val="tx1"/>
                </a:solidFill>
                <a:effectLst/>
                <a:latin typeface="+mn-lt"/>
                <a:ea typeface="+mn-ea"/>
                <a:cs typeface="+mn-cs"/>
              </a:rPr>
              <a:t>I also knew that the impact that diagnostic errors have on the Sonography workforce’s health and well-being is poorly understood or appreciated. Additionally, the support offered to Sonographers following a diagnostic error appears to be limited and I felt required further investigation.</a:t>
            </a:r>
          </a:p>
          <a:p>
            <a:pPr marL="0" indent="0">
              <a:buFont typeface="Arial" panose="020B0604020202020204" pitchFamily="34" charset="0"/>
              <a:buNone/>
            </a:pPr>
            <a:endParaRPr lang="en-GB" sz="800" dirty="0"/>
          </a:p>
          <a:p>
            <a:pPr marL="176336" indent="-176336">
              <a:buFont typeface="Arial" panose="020B0604020202020204" pitchFamily="34" charset="0"/>
              <a:buChar char="•"/>
            </a:pPr>
            <a:endParaRPr lang="en-GB" sz="800" dirty="0"/>
          </a:p>
        </p:txBody>
      </p:sp>
      <p:sp>
        <p:nvSpPr>
          <p:cNvPr id="4" name="Slide Number Placeholder 3"/>
          <p:cNvSpPr>
            <a:spLocks noGrp="1"/>
          </p:cNvSpPr>
          <p:nvPr>
            <p:ph type="sldNum" sz="quarter" idx="10"/>
          </p:nvPr>
        </p:nvSpPr>
        <p:spPr/>
        <p:txBody>
          <a:bodyPr/>
          <a:lstStyle/>
          <a:p>
            <a:fld id="{15CCFFF1-9975-4E03-BB15-CD090C1EF61D}" type="slidenum">
              <a:rPr lang="en-GB" smtClean="0"/>
              <a:t>11</a:t>
            </a:fld>
            <a:endParaRPr lang="en-GB"/>
          </a:p>
        </p:txBody>
      </p:sp>
    </p:spTree>
    <p:extLst>
      <p:ext uri="{BB962C8B-B14F-4D97-AF65-F5344CB8AC3E}">
        <p14:creationId xmlns:p14="http://schemas.microsoft.com/office/powerpoint/2010/main" val="4175864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study aims to explore the views, experiences and impact on “second victim” Obstetric Sonographers following making a diagnostic error.</a:t>
            </a:r>
          </a:p>
          <a:p>
            <a:r>
              <a:rPr lang="en-US" sz="1200" b="0" i="0" kern="1200" dirty="0">
                <a:solidFill>
                  <a:schemeClr val="tx1"/>
                </a:solidFill>
                <a:effectLst/>
                <a:latin typeface="+mn-lt"/>
                <a:ea typeface="+mn-ea"/>
                <a:cs typeface="+mn-cs"/>
              </a:rPr>
              <a:t>Methods:</a:t>
            </a:r>
          </a:p>
          <a:p>
            <a:r>
              <a:rPr lang="en-US" sz="1200" b="0" i="0" kern="1200" dirty="0">
                <a:solidFill>
                  <a:schemeClr val="tx1"/>
                </a:solidFill>
                <a:effectLst/>
                <a:latin typeface="+mn-lt"/>
                <a:ea typeface="+mn-ea"/>
                <a:cs typeface="+mn-cs"/>
              </a:rPr>
              <a:t>A mixed methods design was adopted with a quantitative 1st stage, whereby NHS sonographers who had made a diagnostic error were invited to complete an online survey. We used a second victim experience and support survey or SVEST tool which had previously been deployed and validated in exploring second victim syndrome in both nurses and radiology staff in several countries and healthcare settings. </a:t>
            </a:r>
          </a:p>
          <a:p>
            <a:r>
              <a:rPr lang="en-US" sz="1200" b="0" i="0" kern="1200" dirty="0">
                <a:solidFill>
                  <a:schemeClr val="tx1"/>
                </a:solidFill>
                <a:effectLst/>
                <a:latin typeface="+mn-lt"/>
                <a:ea typeface="+mn-ea"/>
                <a:cs typeface="+mn-cs"/>
              </a:rPr>
              <a:t>This then informed and guided the 2nd stage semi structured interviews which </a:t>
            </a:r>
            <a:r>
              <a:rPr lang="en-US" sz="1200" b="0" i="0" kern="1200" dirty="0" err="1">
                <a:solidFill>
                  <a:schemeClr val="tx1"/>
                </a:solidFill>
                <a:effectLst/>
                <a:latin typeface="+mn-lt"/>
                <a:ea typeface="+mn-ea"/>
                <a:cs typeface="+mn-cs"/>
              </a:rPr>
              <a:t>contextualised</a:t>
            </a:r>
            <a:r>
              <a:rPr lang="en-US" sz="1200" b="0" i="0" kern="1200" dirty="0">
                <a:solidFill>
                  <a:schemeClr val="tx1"/>
                </a:solidFill>
                <a:effectLst/>
                <a:latin typeface="+mn-lt"/>
                <a:ea typeface="+mn-ea"/>
                <a:cs typeface="+mn-cs"/>
              </a:rPr>
              <a:t> and enriched findings of the first stage. Reflexive thematic analysis was adopted and </a:t>
            </a:r>
            <a:r>
              <a:rPr lang="en-US" sz="1200" b="0" i="0" kern="1200" dirty="0" err="1">
                <a:solidFill>
                  <a:schemeClr val="tx1"/>
                </a:solidFill>
                <a:effectLst/>
                <a:latin typeface="+mn-lt"/>
                <a:ea typeface="+mn-ea"/>
                <a:cs typeface="+mn-cs"/>
              </a:rPr>
              <a:t>Nvivo</a:t>
            </a:r>
            <a:r>
              <a:rPr lang="en-US" sz="1200" b="0" i="0" kern="1200" dirty="0">
                <a:solidFill>
                  <a:schemeClr val="tx1"/>
                </a:solidFill>
                <a:effectLst/>
                <a:latin typeface="+mn-lt"/>
                <a:ea typeface="+mn-ea"/>
                <a:cs typeface="+mn-cs"/>
              </a:rPr>
              <a:t> and Excel used to allow coding, themes and subthemes.</a:t>
            </a:r>
          </a:p>
          <a:p>
            <a:r>
              <a:rPr lang="en-US" sz="1200" b="0" i="0" kern="1200" dirty="0">
                <a:solidFill>
                  <a:schemeClr val="tx1"/>
                </a:solidFill>
                <a:effectLst/>
                <a:latin typeface="+mn-lt"/>
                <a:ea typeface="+mn-ea"/>
                <a:cs typeface="+mn-cs"/>
              </a:rPr>
              <a:t>As reflexivity is also an important component of hermeneutic phenomenology and critical self-evaluation was undertaken via a reflective journal. </a:t>
            </a:r>
          </a:p>
          <a:p>
            <a:endParaRPr lang="en-GB" dirty="0"/>
          </a:p>
        </p:txBody>
      </p:sp>
      <p:sp>
        <p:nvSpPr>
          <p:cNvPr id="4" name="Slide Number Placeholder 3"/>
          <p:cNvSpPr>
            <a:spLocks noGrp="1"/>
          </p:cNvSpPr>
          <p:nvPr>
            <p:ph type="sldNum" sz="quarter" idx="10"/>
          </p:nvPr>
        </p:nvSpPr>
        <p:spPr/>
        <p:txBody>
          <a:bodyPr/>
          <a:lstStyle/>
          <a:p>
            <a:fld id="{15CCFFF1-9975-4E03-BB15-CD090C1EF61D}" type="slidenum">
              <a:rPr lang="en-GB" smtClean="0"/>
              <a:t>12</a:t>
            </a:fld>
            <a:endParaRPr lang="en-GB"/>
          </a:p>
        </p:txBody>
      </p:sp>
    </p:spTree>
    <p:extLst>
      <p:ext uri="{BB962C8B-B14F-4D97-AF65-F5344CB8AC3E}">
        <p14:creationId xmlns:p14="http://schemas.microsoft.com/office/powerpoint/2010/main" val="1569978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When an adverse medical error occurs, both the patient and healthcare professional are affected. The patient is clearly the first victim; however the healthcare professional is often referred to as the second victim.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15CCFFF1-9975-4E03-BB15-CD090C1EF61D}" type="slidenum">
              <a:rPr lang="en-GB" smtClean="0"/>
              <a:t>13</a:t>
            </a:fld>
            <a:endParaRPr lang="en-GB"/>
          </a:p>
        </p:txBody>
      </p:sp>
    </p:spTree>
    <p:extLst>
      <p:ext uri="{BB962C8B-B14F-4D97-AF65-F5344CB8AC3E}">
        <p14:creationId xmlns:p14="http://schemas.microsoft.com/office/powerpoint/2010/main" val="772437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exploring the literature relating to diagnostic or medical error – the term second victim or second victim phenomena kept re-occurring.</a:t>
            </a:r>
          </a:p>
          <a:p>
            <a:r>
              <a:rPr lang="en-US" sz="1200" b="0" i="0" kern="1200" dirty="0">
                <a:solidFill>
                  <a:schemeClr val="tx1"/>
                </a:solidFill>
                <a:effectLst/>
                <a:latin typeface="+mn-lt"/>
                <a:ea typeface="+mn-ea"/>
                <a:cs typeface="+mn-cs"/>
              </a:rPr>
              <a:t>The term second victim was first defined by Scott et al, in describing the profound and long-lasting impact that medical errors can have on health care professionals who felt responsible for an adverse outcome.</a:t>
            </a:r>
          </a:p>
          <a:p>
            <a:r>
              <a:rPr lang="en-US" sz="1200" b="0" i="0" kern="1200" dirty="0">
                <a:solidFill>
                  <a:schemeClr val="tx1"/>
                </a:solidFill>
                <a:effectLst/>
                <a:latin typeface="+mn-lt"/>
                <a:ea typeface="+mn-ea"/>
                <a:cs typeface="+mn-cs"/>
              </a:rPr>
              <a:t>This was new a new term to me, but felt like an almost light-bulb moment in my research journey</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15CCFFF1-9975-4E03-BB15-CD090C1EF61D}" type="slidenum">
              <a:rPr lang="en-GB" smtClean="0"/>
              <a:t>14</a:t>
            </a:fld>
            <a:endParaRPr lang="en-GB"/>
          </a:p>
        </p:txBody>
      </p:sp>
    </p:spTree>
    <p:extLst>
      <p:ext uri="{BB962C8B-B14F-4D97-AF65-F5344CB8AC3E}">
        <p14:creationId xmlns:p14="http://schemas.microsoft.com/office/powerpoint/2010/main" val="1015356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8 participants, all female, ranging between 31 – 60 years old.</a:t>
            </a:r>
          </a:p>
          <a:p>
            <a:r>
              <a:rPr lang="en-US" sz="1200" b="0" i="0" kern="1200" dirty="0">
                <a:solidFill>
                  <a:schemeClr val="tx1"/>
                </a:solidFill>
                <a:effectLst/>
                <a:latin typeface="+mn-lt"/>
                <a:ea typeface="+mn-ea"/>
                <a:cs typeface="+mn-cs"/>
              </a:rPr>
              <a:t>50% Radiographers, 50% Midwives, most were educated to Master’s level and one to </a:t>
            </a:r>
            <a:r>
              <a:rPr lang="en-US" sz="1200" b="0" i="0" kern="1200" dirty="0" err="1">
                <a:solidFill>
                  <a:schemeClr val="tx1"/>
                </a:solidFill>
                <a:effectLst/>
                <a:latin typeface="+mn-lt"/>
                <a:ea typeface="+mn-ea"/>
                <a:cs typeface="+mn-cs"/>
              </a:rPr>
              <a:t>PgD</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The length of time people had been scanning ranged from 0 – 5 years to more than 26 years (average 6 – 10years).</a:t>
            </a:r>
          </a:p>
          <a:p>
            <a:r>
              <a:rPr lang="en-US" sz="1200" b="0" i="0" kern="1200" dirty="0">
                <a:solidFill>
                  <a:schemeClr val="tx1"/>
                </a:solidFill>
                <a:effectLst/>
                <a:latin typeface="+mn-lt"/>
                <a:ea typeface="+mn-ea"/>
                <a:cs typeface="+mn-cs"/>
              </a:rPr>
              <a:t>The number of scan sessions per week ranged from 0 – 11+, average 5 -6</a:t>
            </a:r>
          </a:p>
          <a:p>
            <a:r>
              <a:rPr lang="en-US" sz="1200" b="0" i="0" kern="1200" dirty="0">
                <a:solidFill>
                  <a:schemeClr val="tx1"/>
                </a:solidFill>
                <a:effectLst/>
                <a:latin typeface="+mn-lt"/>
                <a:ea typeface="+mn-ea"/>
                <a:cs typeface="+mn-cs"/>
              </a:rPr>
              <a:t>Most also took part in delivering training sessions each week.</a:t>
            </a:r>
          </a:p>
          <a:p>
            <a:endParaRPr lang="en-GB" dirty="0"/>
          </a:p>
        </p:txBody>
      </p:sp>
      <p:sp>
        <p:nvSpPr>
          <p:cNvPr id="4" name="Slide Number Placeholder 3"/>
          <p:cNvSpPr>
            <a:spLocks noGrp="1"/>
          </p:cNvSpPr>
          <p:nvPr>
            <p:ph type="sldNum" sz="quarter" idx="10"/>
          </p:nvPr>
        </p:nvSpPr>
        <p:spPr/>
        <p:txBody>
          <a:bodyPr/>
          <a:lstStyle/>
          <a:p>
            <a:fld id="{15CCFFF1-9975-4E03-BB15-CD090C1EF61D}" type="slidenum">
              <a:rPr lang="en-GB" smtClean="0"/>
              <a:t>15</a:t>
            </a:fld>
            <a:endParaRPr lang="en-GB"/>
          </a:p>
        </p:txBody>
      </p:sp>
    </p:spTree>
    <p:extLst>
      <p:ext uri="{BB962C8B-B14F-4D97-AF65-F5344CB8AC3E}">
        <p14:creationId xmlns:p14="http://schemas.microsoft.com/office/powerpoint/2010/main" val="2111628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Integrated results of the quantitative and qualitative phases identified five core themes: Sonographer role and environment, learning about the error, personal and professional impact, levels of support and Individual needs</a:t>
            </a:r>
            <a:endParaRPr lang="en-GB" sz="1200" dirty="0"/>
          </a:p>
        </p:txBody>
      </p:sp>
      <p:sp>
        <p:nvSpPr>
          <p:cNvPr id="4" name="Slide Number Placeholder 3"/>
          <p:cNvSpPr>
            <a:spLocks noGrp="1"/>
          </p:cNvSpPr>
          <p:nvPr>
            <p:ph type="sldNum" sz="quarter" idx="5"/>
          </p:nvPr>
        </p:nvSpPr>
        <p:spPr/>
        <p:txBody>
          <a:bodyPr/>
          <a:lstStyle/>
          <a:p>
            <a:fld id="{15CCFFF1-9975-4E03-BB15-CD090C1EF61D}" type="slidenum">
              <a:rPr lang="en-GB" smtClean="0"/>
              <a:t>16</a:t>
            </a:fld>
            <a:endParaRPr lang="en-GB"/>
          </a:p>
        </p:txBody>
      </p:sp>
    </p:spTree>
    <p:extLst>
      <p:ext uri="{BB962C8B-B14F-4D97-AF65-F5344CB8AC3E}">
        <p14:creationId xmlns:p14="http://schemas.microsoft.com/office/powerpoint/2010/main" val="3819403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Most obstetric sonographers considered their role to be unique and that both patients and healthcare professionals poorly understood this role.  They described the practical and emotional challenges in carrying out the scan and the pressure of giving the findings or results immediately to patients, especially when these findings are unexpected or distressing.  “explaining that what you’ve found is </a:t>
            </a:r>
            <a:r>
              <a:rPr lang="en-GB" sz="1200" kern="1200" dirty="0" err="1">
                <a:solidFill>
                  <a:schemeClr val="tx1"/>
                </a:solidFill>
                <a:effectLst/>
                <a:latin typeface="+mn-lt"/>
                <a:ea typeface="+mn-ea"/>
                <a:cs typeface="+mn-cs"/>
              </a:rPr>
              <a:t>gonna</a:t>
            </a:r>
            <a:r>
              <a:rPr lang="en-GB" sz="1200" kern="1200" dirty="0">
                <a:solidFill>
                  <a:schemeClr val="tx1"/>
                </a:solidFill>
                <a:effectLst/>
                <a:latin typeface="+mn-lt"/>
                <a:ea typeface="+mn-ea"/>
                <a:cs typeface="+mn-cs"/>
              </a:rPr>
              <a:t> rock their world”</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Half of the sonographers also described the personal impact of delivering an appropriate emotional response for each patient and scan outcome.  Delivering unexpected or sad news one minute and good news the next, repeatedly throughout the day caused a shift in their emotional identity. One sonographer described it as being like Jackal and Hyde – trying to be appropriate for all people whatever the situation.</a:t>
            </a:r>
          </a:p>
          <a:p>
            <a:endParaRPr lang="en-GB" dirty="0"/>
          </a:p>
        </p:txBody>
      </p:sp>
      <p:sp>
        <p:nvSpPr>
          <p:cNvPr id="4" name="Slide Number Placeholder 3"/>
          <p:cNvSpPr>
            <a:spLocks noGrp="1"/>
          </p:cNvSpPr>
          <p:nvPr>
            <p:ph type="sldNum" sz="quarter" idx="5"/>
          </p:nvPr>
        </p:nvSpPr>
        <p:spPr/>
        <p:txBody>
          <a:bodyPr/>
          <a:lstStyle/>
          <a:p>
            <a:fld id="{15CCFFF1-9975-4E03-BB15-CD090C1EF61D}" type="slidenum">
              <a:rPr lang="en-GB" smtClean="0"/>
              <a:t>17</a:t>
            </a:fld>
            <a:endParaRPr lang="en-GB"/>
          </a:p>
        </p:txBody>
      </p:sp>
    </p:spTree>
    <p:extLst>
      <p:ext uri="{BB962C8B-B14F-4D97-AF65-F5344CB8AC3E}">
        <p14:creationId xmlns:p14="http://schemas.microsoft.com/office/powerpoint/2010/main" val="4068965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Half of the Sonographers described the culture of their departments in negative terms. Two sonographers describe self-preservation techniques in an attempt to protect themselves from criticism or harm. One discussed a defensive mind-set where they were encouraged not to wear name badges. While another tells how they and their colleagues refused to allow their pictures to be displayed on staff picture boards for fear of repercussions or being identified by name and criticised on social media.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All Sonographers reported working in high-pressurised busy departments and several reported that fatigue and burnout were factors, despite adhering to the scan timings as recommended by the British Medical Ultrasound Society (BMUS). One sonographer linked fatigue to the Covid-19 pandemic and another suggested that staffing levels and fatigue could contribute to errors being made.</a:t>
            </a:r>
          </a:p>
          <a:p>
            <a:endParaRPr lang="en-GB" dirty="0"/>
          </a:p>
        </p:txBody>
      </p:sp>
      <p:sp>
        <p:nvSpPr>
          <p:cNvPr id="4" name="Slide Number Placeholder 3"/>
          <p:cNvSpPr>
            <a:spLocks noGrp="1"/>
          </p:cNvSpPr>
          <p:nvPr>
            <p:ph type="sldNum" sz="quarter" idx="5"/>
          </p:nvPr>
        </p:nvSpPr>
        <p:spPr/>
        <p:txBody>
          <a:bodyPr/>
          <a:lstStyle/>
          <a:p>
            <a:fld id="{15CCFFF1-9975-4E03-BB15-CD090C1EF61D}" type="slidenum">
              <a:rPr lang="en-GB" smtClean="0"/>
              <a:t>18</a:t>
            </a:fld>
            <a:endParaRPr lang="en-GB"/>
          </a:p>
        </p:txBody>
      </p:sp>
    </p:spTree>
    <p:extLst>
      <p:ext uri="{BB962C8B-B14F-4D97-AF65-F5344CB8AC3E}">
        <p14:creationId xmlns:p14="http://schemas.microsoft.com/office/powerpoint/2010/main" val="1910609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most circumstances the news about having made an error was broken by their line manager or Consultant, but in one case by the legal team acting for the sonographer’s hospital. They describe how their heart just sinks when called by the consultant to have a word.</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Additionally, there was a lack of discretion and some sonographers felt news just rippled through the department. They were almost the last to know, everyone in the department knew that they had made an error before they knew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r>
              <a:rPr lang="en-GB" sz="1200" kern="1200" dirty="0">
                <a:solidFill>
                  <a:schemeClr val="tx1"/>
                </a:solidFill>
                <a:effectLst/>
                <a:latin typeface="+mn-lt"/>
                <a:ea typeface="+mn-ea"/>
                <a:cs typeface="+mn-cs"/>
              </a:rPr>
              <a:t>There also appeared to be a common theme of the Sonographer being told that they had made an error or missed an abnormality and then being expected to immediately carry on with the rest of their scan list, despite feeling upset or distracted  </a:t>
            </a:r>
          </a:p>
        </p:txBody>
      </p:sp>
      <p:sp>
        <p:nvSpPr>
          <p:cNvPr id="4" name="Slide Number Placeholder 3"/>
          <p:cNvSpPr>
            <a:spLocks noGrp="1"/>
          </p:cNvSpPr>
          <p:nvPr>
            <p:ph type="sldNum" sz="quarter" idx="5"/>
          </p:nvPr>
        </p:nvSpPr>
        <p:spPr/>
        <p:txBody>
          <a:bodyPr/>
          <a:lstStyle/>
          <a:p>
            <a:fld id="{15CCFFF1-9975-4E03-BB15-CD090C1EF61D}" type="slidenum">
              <a:rPr lang="en-GB" smtClean="0"/>
              <a:t>19</a:t>
            </a:fld>
            <a:endParaRPr lang="en-GB"/>
          </a:p>
        </p:txBody>
      </p:sp>
    </p:spTree>
    <p:extLst>
      <p:ext uri="{BB962C8B-B14F-4D97-AF65-F5344CB8AC3E}">
        <p14:creationId xmlns:p14="http://schemas.microsoft.com/office/powerpoint/2010/main" val="240648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CCFFF1-9975-4E03-BB15-CD090C1EF61D}" type="slidenum">
              <a:rPr lang="en-GB" smtClean="0"/>
              <a:t>2</a:t>
            </a:fld>
            <a:endParaRPr lang="en-GB"/>
          </a:p>
        </p:txBody>
      </p:sp>
    </p:spTree>
    <p:extLst>
      <p:ext uri="{BB962C8B-B14F-4D97-AF65-F5344CB8AC3E}">
        <p14:creationId xmlns:p14="http://schemas.microsoft.com/office/powerpoint/2010/main" val="2375258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Personal Impact</a:t>
            </a:r>
          </a:p>
          <a:p>
            <a:r>
              <a:rPr lang="en-US" sz="1200" b="0" i="0" kern="1200" dirty="0">
                <a:solidFill>
                  <a:schemeClr val="tx1"/>
                </a:solidFill>
                <a:effectLst/>
                <a:latin typeface="+mn-lt"/>
                <a:ea typeface="+mn-ea"/>
                <a:cs typeface="+mn-cs"/>
              </a:rPr>
              <a:t>This word cloud highlights some of the language used during the interviews – when asked to describe psychosocial symptoms following a diagnostic error.</a:t>
            </a:r>
          </a:p>
          <a:p>
            <a:r>
              <a:rPr lang="en-US" sz="1200" b="0" i="0" kern="1200" dirty="0">
                <a:solidFill>
                  <a:schemeClr val="tx1"/>
                </a:solidFill>
                <a:effectLst/>
                <a:latin typeface="+mn-lt"/>
                <a:ea typeface="+mn-ea"/>
                <a:cs typeface="+mn-cs"/>
              </a:rPr>
              <a:t>Frustration, depression, remorse, loss of confidence were common to pick out a few.</a:t>
            </a:r>
          </a:p>
          <a:p>
            <a:r>
              <a:rPr lang="en-US" sz="1200" b="0" i="0" kern="1200" dirty="0">
                <a:solidFill>
                  <a:schemeClr val="tx1"/>
                </a:solidFill>
                <a:effectLst/>
                <a:latin typeface="+mn-lt"/>
                <a:ea typeface="+mn-ea"/>
                <a:cs typeface="+mn-cs"/>
              </a:rPr>
              <a:t>Almost all felt deep remorse or guilt at their involvement in making diagnostic error – most were embarrassed and fearful of it happening again.</a:t>
            </a:r>
          </a:p>
          <a:p>
            <a:r>
              <a:rPr lang="en-US" sz="1200" b="0" i="0" kern="1200" dirty="0">
                <a:solidFill>
                  <a:schemeClr val="tx1"/>
                </a:solidFill>
                <a:effectLst/>
                <a:latin typeface="+mn-lt"/>
                <a:ea typeface="+mn-ea"/>
                <a:cs typeface="+mn-cs"/>
              </a:rPr>
              <a:t>During the interviews many also suggested that because their error impacted a child, this compounded their grief.</a:t>
            </a:r>
          </a:p>
          <a:p>
            <a:r>
              <a:rPr lang="en-US" sz="1200" b="0" i="0" kern="1200" dirty="0">
                <a:solidFill>
                  <a:schemeClr val="tx1"/>
                </a:solidFill>
                <a:effectLst/>
                <a:latin typeface="+mn-lt"/>
                <a:ea typeface="+mn-ea"/>
                <a:cs typeface="+mn-cs"/>
              </a:rPr>
              <a:t>“ I felt like I was grieving. I felt like it was the six stages of grief – and it wasn’t even my baby!”</a:t>
            </a:r>
          </a:p>
          <a:p>
            <a:r>
              <a:rPr lang="en-US" sz="1200" b="0" i="0" kern="1200" dirty="0">
                <a:solidFill>
                  <a:schemeClr val="tx1"/>
                </a:solidFill>
                <a:effectLst/>
                <a:latin typeface="+mn-lt"/>
                <a:ea typeface="+mn-ea"/>
                <a:cs typeface="+mn-cs"/>
              </a:rPr>
              <a:t>Several Sonographers, were able to instantly recall dates of birth and names of the children involved.</a:t>
            </a:r>
          </a:p>
          <a:p>
            <a:endParaRPr lang="en-GB" dirty="0"/>
          </a:p>
        </p:txBody>
      </p:sp>
      <p:sp>
        <p:nvSpPr>
          <p:cNvPr id="4" name="Slide Number Placeholder 3"/>
          <p:cNvSpPr>
            <a:spLocks noGrp="1"/>
          </p:cNvSpPr>
          <p:nvPr>
            <p:ph type="sldNum" sz="quarter" idx="5"/>
          </p:nvPr>
        </p:nvSpPr>
        <p:spPr/>
        <p:txBody>
          <a:bodyPr/>
          <a:lstStyle/>
          <a:p>
            <a:fld id="{15CCFFF1-9975-4E03-BB15-CD090C1EF61D}" type="slidenum">
              <a:rPr lang="en-GB" smtClean="0"/>
              <a:t>20</a:t>
            </a:fld>
            <a:endParaRPr lang="en-GB"/>
          </a:p>
        </p:txBody>
      </p:sp>
    </p:spTree>
    <p:extLst>
      <p:ext uri="{BB962C8B-B14F-4D97-AF65-F5344CB8AC3E}">
        <p14:creationId xmlns:p14="http://schemas.microsoft.com/office/powerpoint/2010/main" val="4205415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Professional Impact</a:t>
            </a:r>
          </a:p>
          <a:p>
            <a:r>
              <a:rPr lang="en-US" sz="1200" b="0" i="0" kern="1200" dirty="0">
                <a:solidFill>
                  <a:schemeClr val="tx1"/>
                </a:solidFill>
                <a:effectLst/>
                <a:latin typeface="+mn-lt"/>
                <a:ea typeface="+mn-ea"/>
                <a:cs typeface="+mn-cs"/>
              </a:rPr>
              <a:t>All felt inadequate in delivering patient care and many became afraid to attempt certain scans.</a:t>
            </a:r>
          </a:p>
          <a:p>
            <a:r>
              <a:rPr lang="en-US" sz="1200" b="0" i="0" kern="1200" dirty="0">
                <a:solidFill>
                  <a:schemeClr val="tx1"/>
                </a:solidFill>
                <a:effectLst/>
                <a:latin typeface="+mn-lt"/>
                <a:ea typeface="+mn-ea"/>
                <a:cs typeface="+mn-cs"/>
              </a:rPr>
              <a:t>Similar numbers indicated that their performance at work was negatively affected, however most felt they had grown as a professional and developed greater resilience.</a:t>
            </a:r>
          </a:p>
          <a:p>
            <a:r>
              <a:rPr lang="en-US" sz="1200" b="0" i="0" kern="1200" dirty="0">
                <a:solidFill>
                  <a:schemeClr val="tx1"/>
                </a:solidFill>
                <a:effectLst/>
                <a:latin typeface="+mn-lt"/>
                <a:ea typeface="+mn-ea"/>
                <a:cs typeface="+mn-cs"/>
              </a:rPr>
              <a:t>All reported that they had wanted to take up another position – and one interviewee stated that “it changed my practice. I became, if anything slightly more paranoid. I stopped scanning not long after that because I couldn’t continue, I started getting chest pains and pins and needles.</a:t>
            </a:r>
          </a:p>
          <a:p>
            <a:endParaRPr lang="en-GB" dirty="0"/>
          </a:p>
        </p:txBody>
      </p:sp>
      <p:sp>
        <p:nvSpPr>
          <p:cNvPr id="4" name="Slide Number Placeholder 3"/>
          <p:cNvSpPr>
            <a:spLocks noGrp="1"/>
          </p:cNvSpPr>
          <p:nvPr>
            <p:ph type="sldNum" sz="quarter" idx="5"/>
          </p:nvPr>
        </p:nvSpPr>
        <p:spPr/>
        <p:txBody>
          <a:bodyPr/>
          <a:lstStyle/>
          <a:p>
            <a:fld id="{15CCFFF1-9975-4E03-BB15-CD090C1EF61D}" type="slidenum">
              <a:rPr lang="en-GB" smtClean="0"/>
              <a:t>21</a:t>
            </a:fld>
            <a:endParaRPr lang="en-GB"/>
          </a:p>
        </p:txBody>
      </p:sp>
    </p:spTree>
    <p:extLst>
      <p:ext uri="{BB962C8B-B14F-4D97-AF65-F5344CB8AC3E}">
        <p14:creationId xmlns:p14="http://schemas.microsoft.com/office/powerpoint/2010/main" val="1438376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Looking at Colleague v </a:t>
            </a:r>
            <a:r>
              <a:rPr lang="en-US" sz="1200" b="0" i="0" kern="1200" dirty="0" err="1">
                <a:solidFill>
                  <a:schemeClr val="tx1"/>
                </a:solidFill>
                <a:effectLst/>
                <a:latin typeface="+mn-lt"/>
                <a:ea typeface="+mn-ea"/>
                <a:cs typeface="+mn-cs"/>
              </a:rPr>
              <a:t>Organisational</a:t>
            </a:r>
            <a:r>
              <a:rPr lang="en-US" sz="1200" b="0" i="0" kern="1200" dirty="0">
                <a:solidFill>
                  <a:schemeClr val="tx1"/>
                </a:solidFill>
                <a:effectLst/>
                <a:latin typeface="+mn-lt"/>
                <a:ea typeface="+mn-ea"/>
                <a:cs typeface="+mn-cs"/>
              </a:rPr>
              <a:t> Support</a:t>
            </a:r>
          </a:p>
          <a:p>
            <a:r>
              <a:rPr lang="en-US" sz="1200" b="0" i="0" kern="1200" dirty="0">
                <a:solidFill>
                  <a:schemeClr val="tx1"/>
                </a:solidFill>
                <a:effectLst/>
                <a:latin typeface="+mn-lt"/>
                <a:ea typeface="+mn-ea"/>
                <a:cs typeface="+mn-cs"/>
              </a:rPr>
              <a:t>Following an error, colleagues were found to be most supportive. “Sonographers would chat amongst themselves to get a little bit of comfort – because they understood how you felt”</a:t>
            </a:r>
          </a:p>
          <a:p>
            <a:r>
              <a:rPr lang="en-US" sz="1200" b="0" i="0" kern="1200" dirty="0">
                <a:solidFill>
                  <a:schemeClr val="tx1"/>
                </a:solidFill>
                <a:effectLst/>
                <a:latin typeface="+mn-lt"/>
                <a:ea typeface="+mn-ea"/>
                <a:cs typeface="+mn-cs"/>
              </a:rPr>
              <a:t>While </a:t>
            </a:r>
            <a:r>
              <a:rPr lang="en-US" sz="1200" b="0" i="0" kern="1200" dirty="0" err="1">
                <a:solidFill>
                  <a:schemeClr val="tx1"/>
                </a:solidFill>
                <a:effectLst/>
                <a:latin typeface="+mn-lt"/>
                <a:ea typeface="+mn-ea"/>
                <a:cs typeface="+mn-cs"/>
              </a:rPr>
              <a:t>organisational</a:t>
            </a:r>
            <a:r>
              <a:rPr lang="en-US" sz="1200" b="0" i="0" kern="1200" dirty="0">
                <a:solidFill>
                  <a:schemeClr val="tx1"/>
                </a:solidFill>
                <a:effectLst/>
                <a:latin typeface="+mn-lt"/>
                <a:ea typeface="+mn-ea"/>
                <a:cs typeface="+mn-cs"/>
              </a:rPr>
              <a:t> support was reported as poor, with a lack of understanding and lack of concern for their well-being high factors. One sonographer felt alienated by higher management.</a:t>
            </a:r>
          </a:p>
          <a:p>
            <a:endParaRPr lang="en-GB" dirty="0"/>
          </a:p>
        </p:txBody>
      </p:sp>
      <p:sp>
        <p:nvSpPr>
          <p:cNvPr id="4" name="Slide Number Placeholder 3"/>
          <p:cNvSpPr>
            <a:spLocks noGrp="1"/>
          </p:cNvSpPr>
          <p:nvPr>
            <p:ph type="sldNum" sz="quarter" idx="5"/>
          </p:nvPr>
        </p:nvSpPr>
        <p:spPr/>
        <p:txBody>
          <a:bodyPr/>
          <a:lstStyle/>
          <a:p>
            <a:fld id="{15CCFFF1-9975-4E03-BB15-CD090C1EF61D}" type="slidenum">
              <a:rPr lang="en-GB" smtClean="0"/>
              <a:t>22</a:t>
            </a:fld>
            <a:endParaRPr lang="en-GB"/>
          </a:p>
        </p:txBody>
      </p:sp>
    </p:spTree>
    <p:extLst>
      <p:ext uri="{BB962C8B-B14F-4D97-AF65-F5344CB8AC3E}">
        <p14:creationId xmlns:p14="http://schemas.microsoft.com/office/powerpoint/2010/main" val="3330417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Manager Support</a:t>
            </a:r>
          </a:p>
          <a:p>
            <a:r>
              <a:rPr lang="en-US" sz="1200" b="0" i="0" kern="1200" dirty="0">
                <a:solidFill>
                  <a:schemeClr val="tx1"/>
                </a:solidFill>
                <a:effectLst/>
                <a:latin typeface="+mn-lt"/>
                <a:ea typeface="+mn-ea"/>
                <a:cs typeface="+mn-cs"/>
              </a:rPr>
              <a:t>Manager support appeared variable with one sonographer reporting that their manager’s attitude was very laid back</a:t>
            </a:r>
          </a:p>
          <a:p>
            <a:r>
              <a:rPr lang="en-US" sz="1200" b="0" i="0" kern="1200" dirty="0">
                <a:solidFill>
                  <a:schemeClr val="tx1"/>
                </a:solidFill>
                <a:effectLst/>
                <a:latin typeface="+mn-lt"/>
                <a:ea typeface="+mn-ea"/>
                <a:cs typeface="+mn-cs"/>
              </a:rPr>
              <a:t>"Very casual . . . He didn't let any of this stuff ever hit any of the sonographers . . . It's dealt with. Don't worry about it. . . .”</a:t>
            </a:r>
          </a:p>
          <a:p>
            <a:r>
              <a:rPr lang="en-US" sz="1200" b="0" i="0" kern="1200" dirty="0">
                <a:solidFill>
                  <a:schemeClr val="tx1"/>
                </a:solidFill>
                <a:effectLst/>
                <a:latin typeface="+mn-lt"/>
                <a:ea typeface="+mn-ea"/>
                <a:cs typeface="+mn-cs"/>
              </a:rPr>
              <a:t>However on reflection this sonographer highlighted that this approach was a missed opportunity for learning . . . a missed opportunity for patient safety"</a:t>
            </a:r>
          </a:p>
          <a:p>
            <a:endParaRPr lang="en-GB" dirty="0"/>
          </a:p>
        </p:txBody>
      </p:sp>
      <p:sp>
        <p:nvSpPr>
          <p:cNvPr id="4" name="Slide Number Placeholder 3"/>
          <p:cNvSpPr>
            <a:spLocks noGrp="1"/>
          </p:cNvSpPr>
          <p:nvPr>
            <p:ph type="sldNum" sz="quarter" idx="10"/>
          </p:nvPr>
        </p:nvSpPr>
        <p:spPr/>
        <p:txBody>
          <a:bodyPr/>
          <a:lstStyle/>
          <a:p>
            <a:fld id="{15CCFFF1-9975-4E03-BB15-CD090C1EF61D}" type="slidenum">
              <a:rPr lang="en-GB" smtClean="0"/>
              <a:t>23</a:t>
            </a:fld>
            <a:endParaRPr lang="en-GB"/>
          </a:p>
        </p:txBody>
      </p:sp>
    </p:spTree>
    <p:extLst>
      <p:ext uri="{BB962C8B-B14F-4D97-AF65-F5344CB8AC3E}">
        <p14:creationId xmlns:p14="http://schemas.microsoft.com/office/powerpoint/2010/main" val="627871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All sonographers indicated that they wanted change in the way they learned about the error and the support offered.</a:t>
            </a:r>
          </a:p>
          <a:p>
            <a:r>
              <a:rPr lang="en-US" sz="1200" b="0" i="0" kern="1200" dirty="0">
                <a:solidFill>
                  <a:schemeClr val="tx1"/>
                </a:solidFill>
                <a:effectLst/>
                <a:latin typeface="+mn-lt"/>
                <a:ea typeface="+mn-ea"/>
                <a:cs typeface="+mn-cs"/>
              </a:rPr>
              <a:t>Most wanted a change in culture, where errors could be talked about and learned from and that they had a voice and were involved in MDT case reviews.</a:t>
            </a:r>
          </a:p>
          <a:p>
            <a:r>
              <a:rPr lang="en-US" sz="1200" b="0" i="0" kern="1200" dirty="0">
                <a:solidFill>
                  <a:schemeClr val="tx1"/>
                </a:solidFill>
                <a:effectLst/>
                <a:latin typeface="+mn-lt"/>
                <a:ea typeface="+mn-ea"/>
                <a:cs typeface="+mn-cs"/>
              </a:rPr>
              <a:t>After learning about the error, most Sonographers wanted a peaceful location away from the department and time to recompose, rather than just carrying on with their list when they were teary and couldn’t concentrate.</a:t>
            </a:r>
          </a:p>
          <a:p>
            <a:r>
              <a:rPr lang="en-US" sz="1200" b="0" i="0" kern="1200" dirty="0">
                <a:solidFill>
                  <a:schemeClr val="tx1"/>
                </a:solidFill>
                <a:effectLst/>
                <a:latin typeface="+mn-lt"/>
                <a:ea typeface="+mn-ea"/>
                <a:cs typeface="+mn-cs"/>
              </a:rPr>
              <a:t>There was also a strong desire to be able to talk about what had happened with a respected peer (i.e. not their line manager, but rather someone similar to a supervisor of midwives, but for ultrasound.</a:t>
            </a:r>
          </a:p>
          <a:p>
            <a:r>
              <a:rPr lang="en-US" sz="1200" b="0" i="0" kern="1200" dirty="0">
                <a:solidFill>
                  <a:schemeClr val="tx1"/>
                </a:solidFill>
                <a:effectLst/>
                <a:latin typeface="+mn-lt"/>
                <a:ea typeface="+mn-ea"/>
                <a:cs typeface="+mn-cs"/>
              </a:rPr>
              <a:t>Some also indicated the desire for greater </a:t>
            </a:r>
            <a:r>
              <a:rPr lang="en-US" sz="1200" b="0" i="0" kern="1200" dirty="0" err="1">
                <a:solidFill>
                  <a:schemeClr val="tx1"/>
                </a:solidFill>
                <a:effectLst/>
                <a:latin typeface="+mn-lt"/>
                <a:ea typeface="+mn-ea"/>
                <a:cs typeface="+mn-cs"/>
              </a:rPr>
              <a:t>organisational</a:t>
            </a:r>
            <a:r>
              <a:rPr lang="en-US" sz="1200" b="0" i="0" kern="1200" dirty="0">
                <a:solidFill>
                  <a:schemeClr val="tx1"/>
                </a:solidFill>
                <a:effectLst/>
                <a:latin typeface="+mn-lt"/>
                <a:ea typeface="+mn-ea"/>
                <a:cs typeface="+mn-cs"/>
              </a:rPr>
              <a:t> support with access to counselling services.</a:t>
            </a:r>
          </a:p>
          <a:p>
            <a:endParaRPr lang="en-GB" dirty="0"/>
          </a:p>
        </p:txBody>
      </p:sp>
      <p:sp>
        <p:nvSpPr>
          <p:cNvPr id="4" name="Slide Number Placeholder 3"/>
          <p:cNvSpPr>
            <a:spLocks noGrp="1"/>
          </p:cNvSpPr>
          <p:nvPr>
            <p:ph type="sldNum" sz="quarter" idx="5"/>
          </p:nvPr>
        </p:nvSpPr>
        <p:spPr/>
        <p:txBody>
          <a:bodyPr/>
          <a:lstStyle/>
          <a:p>
            <a:fld id="{15CCFFF1-9975-4E03-BB15-CD090C1EF61D}" type="slidenum">
              <a:rPr lang="en-GB" smtClean="0"/>
              <a:t>24</a:t>
            </a:fld>
            <a:endParaRPr lang="en-GB"/>
          </a:p>
        </p:txBody>
      </p:sp>
    </p:spTree>
    <p:extLst>
      <p:ext uri="{BB962C8B-B14F-4D97-AF65-F5344CB8AC3E}">
        <p14:creationId xmlns:p14="http://schemas.microsoft.com/office/powerpoint/2010/main" val="2109127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Key Findings:</a:t>
            </a:r>
          </a:p>
          <a:p>
            <a:r>
              <a:rPr lang="en-US" sz="1200" b="0" i="0" kern="1200" dirty="0">
                <a:solidFill>
                  <a:schemeClr val="tx1"/>
                </a:solidFill>
                <a:effectLst/>
                <a:latin typeface="+mn-lt"/>
                <a:ea typeface="+mn-ea"/>
                <a:cs typeface="+mn-cs"/>
              </a:rPr>
              <a:t>All Sonographers had experience of 2nd victim phenomena, despite only one having heard of it.</a:t>
            </a:r>
          </a:p>
          <a:p>
            <a:r>
              <a:rPr lang="en-US" sz="1200" b="0" i="0" kern="1200" dirty="0">
                <a:solidFill>
                  <a:schemeClr val="tx1"/>
                </a:solidFill>
                <a:effectLst/>
                <a:latin typeface="+mn-lt"/>
                <a:ea typeface="+mn-ea"/>
                <a:cs typeface="+mn-cs"/>
              </a:rPr>
              <a:t>Its clear Sonographers experience both psychological and physical distress following an error and for some this is long-standing.</a:t>
            </a:r>
          </a:p>
          <a:p>
            <a:r>
              <a:rPr lang="en-US" sz="1200" b="0" i="0" kern="1200" dirty="0">
                <a:solidFill>
                  <a:schemeClr val="tx1"/>
                </a:solidFill>
                <a:effectLst/>
                <a:latin typeface="+mn-lt"/>
                <a:ea typeface="+mn-ea"/>
                <a:cs typeface="+mn-cs"/>
              </a:rPr>
              <a:t>Levels of support is variable, with colleagues most supportive</a:t>
            </a:r>
          </a:p>
          <a:p>
            <a:r>
              <a:rPr lang="en-US" sz="1200" b="0" i="0" kern="1200" dirty="0">
                <a:solidFill>
                  <a:schemeClr val="tx1"/>
                </a:solidFill>
                <a:effectLst/>
                <a:latin typeface="+mn-lt"/>
                <a:ea typeface="+mn-ea"/>
                <a:cs typeface="+mn-cs"/>
              </a:rPr>
              <a:t>All sonographers had considered seeking other posts and felt “unheard” wished a voice in the department.</a:t>
            </a:r>
          </a:p>
          <a:p>
            <a:r>
              <a:rPr lang="en-US" sz="1200" b="0" i="0" kern="1200" dirty="0">
                <a:solidFill>
                  <a:schemeClr val="tx1"/>
                </a:solidFill>
                <a:effectLst/>
                <a:latin typeface="+mn-lt"/>
                <a:ea typeface="+mn-ea"/>
                <a:cs typeface="+mn-cs"/>
              </a:rPr>
              <a:t>The most </a:t>
            </a:r>
            <a:r>
              <a:rPr lang="en-US" sz="1200" b="0" i="0" kern="1200" dirty="0" err="1">
                <a:solidFill>
                  <a:schemeClr val="tx1"/>
                </a:solidFill>
                <a:effectLst/>
                <a:latin typeface="+mn-lt"/>
                <a:ea typeface="+mn-ea"/>
                <a:cs typeface="+mn-cs"/>
              </a:rPr>
              <a:t>favoured</a:t>
            </a:r>
            <a:r>
              <a:rPr lang="en-US" sz="1200" b="0" i="0" kern="1200" dirty="0">
                <a:solidFill>
                  <a:schemeClr val="tx1"/>
                </a:solidFill>
                <a:effectLst/>
                <a:latin typeface="+mn-lt"/>
                <a:ea typeface="+mn-ea"/>
                <a:cs typeface="+mn-cs"/>
              </a:rPr>
              <a:t> support mechanisms include a person </a:t>
            </a:r>
            <a:r>
              <a:rPr lang="en-US" sz="1200" b="0" i="0" kern="1200" dirty="0" err="1">
                <a:solidFill>
                  <a:schemeClr val="tx1"/>
                </a:solidFill>
                <a:effectLst/>
                <a:latin typeface="+mn-lt"/>
                <a:ea typeface="+mn-ea"/>
                <a:cs typeface="+mn-cs"/>
              </a:rPr>
              <a:t>centred</a:t>
            </a:r>
            <a:r>
              <a:rPr lang="en-US" sz="1200" b="0" i="0" kern="1200" dirty="0">
                <a:solidFill>
                  <a:schemeClr val="tx1"/>
                </a:solidFill>
                <a:effectLst/>
                <a:latin typeface="+mn-lt"/>
                <a:ea typeface="+mn-ea"/>
                <a:cs typeface="+mn-cs"/>
              </a:rPr>
              <a:t> approach, time to recover, recompose. And the desire to talk with a respected peer and counsellor was strongly desired.</a:t>
            </a:r>
          </a:p>
          <a:p>
            <a:endParaRPr lang="en-GB" dirty="0"/>
          </a:p>
        </p:txBody>
      </p:sp>
      <p:sp>
        <p:nvSpPr>
          <p:cNvPr id="4" name="Slide Number Placeholder 3"/>
          <p:cNvSpPr>
            <a:spLocks noGrp="1"/>
          </p:cNvSpPr>
          <p:nvPr>
            <p:ph type="sldNum" sz="quarter" idx="10"/>
          </p:nvPr>
        </p:nvSpPr>
        <p:spPr/>
        <p:txBody>
          <a:bodyPr/>
          <a:lstStyle/>
          <a:p>
            <a:fld id="{15CCFFF1-9975-4E03-BB15-CD090C1EF61D}" type="slidenum">
              <a:rPr lang="en-GB" smtClean="0"/>
              <a:t>25</a:t>
            </a:fld>
            <a:endParaRPr lang="en-GB"/>
          </a:p>
        </p:txBody>
      </p:sp>
    </p:spTree>
    <p:extLst>
      <p:ext uri="{BB962C8B-B14F-4D97-AF65-F5344CB8AC3E}">
        <p14:creationId xmlns:p14="http://schemas.microsoft.com/office/powerpoint/2010/main" val="2978295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Calibri"/>
                <a:cs typeface="Calibri"/>
              </a:rPr>
              <a:t>Next Steps</a:t>
            </a:r>
            <a:endParaRPr lang="en-US" sz="1200" dirty="0"/>
          </a:p>
          <a:p>
            <a:r>
              <a:rPr lang="en-US" sz="1200" dirty="0">
                <a:ea typeface="Calibri"/>
                <a:cs typeface="Calibri"/>
              </a:rPr>
              <a:t>The next steps for me include completing write up and submission of my thesis, the Viva and the ongoing dissemination of my findings. </a:t>
            </a:r>
          </a:p>
          <a:p>
            <a:endParaRPr lang="en-US" sz="1200" dirty="0">
              <a:ea typeface="Calibri"/>
              <a:cs typeface="Calibri"/>
            </a:endParaRPr>
          </a:p>
          <a:p>
            <a:r>
              <a:rPr lang="en-US" sz="1200" dirty="0">
                <a:ea typeface="Calibri"/>
                <a:cs typeface="Calibri"/>
              </a:rPr>
              <a:t>I hope that my study will raise awareness of second victim phenomena and its impact on Sonographer health and well-being. With a view to making recommendations to NHS practice and policy relating to best practice support mechanisms. </a:t>
            </a:r>
          </a:p>
        </p:txBody>
      </p:sp>
      <p:sp>
        <p:nvSpPr>
          <p:cNvPr id="4" name="Slide Number Placeholder 3"/>
          <p:cNvSpPr>
            <a:spLocks noGrp="1"/>
          </p:cNvSpPr>
          <p:nvPr>
            <p:ph type="sldNum" sz="quarter" idx="5"/>
          </p:nvPr>
        </p:nvSpPr>
        <p:spPr/>
        <p:txBody>
          <a:bodyPr/>
          <a:lstStyle/>
          <a:p>
            <a:fld id="{15CCFFF1-9975-4E03-BB15-CD090C1EF61D}" type="slidenum">
              <a:rPr lang="en-GB" smtClean="0"/>
              <a:t>26</a:t>
            </a:fld>
            <a:endParaRPr lang="en-GB"/>
          </a:p>
        </p:txBody>
      </p:sp>
    </p:spTree>
    <p:extLst>
      <p:ext uri="{BB962C8B-B14F-4D97-AF65-F5344CB8AC3E}">
        <p14:creationId xmlns:p14="http://schemas.microsoft.com/office/powerpoint/2010/main" val="2975690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5CCFFF1-9975-4E03-BB15-CD090C1EF61D}" type="slidenum">
              <a:rPr lang="en-GB" smtClean="0"/>
              <a:t>27</a:t>
            </a:fld>
            <a:endParaRPr lang="en-GB"/>
          </a:p>
        </p:txBody>
      </p:sp>
    </p:spTree>
    <p:extLst>
      <p:ext uri="{BB962C8B-B14F-4D97-AF65-F5344CB8AC3E}">
        <p14:creationId xmlns:p14="http://schemas.microsoft.com/office/powerpoint/2010/main" val="3694363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CCFFF1-9975-4E03-BB15-CD090C1EF61D}" type="slidenum">
              <a:rPr lang="en-GB" smtClean="0"/>
              <a:t>28</a:t>
            </a:fld>
            <a:endParaRPr lang="en-GB"/>
          </a:p>
        </p:txBody>
      </p:sp>
    </p:spTree>
    <p:extLst>
      <p:ext uri="{BB962C8B-B14F-4D97-AF65-F5344CB8AC3E}">
        <p14:creationId xmlns:p14="http://schemas.microsoft.com/office/powerpoint/2010/main" val="3577948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definition by Lee et al, states that a diagnostic error is a diagnosis that is missed, wrong or delayed, as detected by some subsequent definitive test or finding. </a:t>
            </a:r>
          </a:p>
          <a:p>
            <a:endParaRPr lang="en-US" sz="1000" b="0" i="0" kern="1200" dirty="0">
              <a:solidFill>
                <a:schemeClr val="tx1"/>
              </a:solidFill>
              <a:effectLst/>
              <a:latin typeface="+mn-lt"/>
              <a:ea typeface="+mn-ea"/>
              <a:cs typeface="+mn-cs"/>
            </a:endParaRPr>
          </a:p>
          <a:p>
            <a:endParaRPr lang="en-US" sz="10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5CCFFF1-9975-4E03-BB15-CD090C1EF61D}" type="slidenum">
              <a:rPr lang="en-GB" smtClean="0"/>
              <a:t>3</a:t>
            </a:fld>
            <a:endParaRPr lang="en-GB"/>
          </a:p>
        </p:txBody>
      </p:sp>
    </p:spTree>
    <p:extLst>
      <p:ext uri="{BB962C8B-B14F-4D97-AF65-F5344CB8AC3E}">
        <p14:creationId xmlns:p14="http://schemas.microsoft.com/office/powerpoint/2010/main" val="808978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t>When considering obstetric ultrasound, errors in antenatal care can have devastating consequences for the child and family and this includes errors in antenatal ultrasound diagnosis (NHS Resolution, 2019). </a:t>
            </a:r>
          </a:p>
          <a:p>
            <a:pPr marL="0" indent="0">
              <a:buFont typeface="Arial" panose="020B0604020202020204" pitchFamily="34" charset="0"/>
              <a:buNone/>
            </a:pPr>
            <a:endParaRPr lang="en-GB" sz="1200" dirty="0"/>
          </a:p>
          <a:p>
            <a:pPr marL="0" marR="0" lvl="0" indent="0" algn="l" defTabSz="94046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Ultrasound plays a critical role in the diagnosis of many conditions, but because of the subjective nature of interpretation of ultrasound findings it is more prone to errors than other imaging modalities.</a:t>
            </a:r>
          </a:p>
          <a:p>
            <a:pPr marL="0" indent="0" defTabSz="940460">
              <a:buFont typeface="Arial" panose="020B0604020202020204" pitchFamily="34" charset="0"/>
              <a:buNone/>
            </a:pPr>
            <a:r>
              <a:rPr lang="en-GB" sz="1200" dirty="0"/>
              <a:t>There is a real risk that Sonographers working in obstetric practice, will make a diagnostic error which results in missing a significant pathology or abnormality during their ultrasound career.    </a:t>
            </a:r>
          </a:p>
          <a:p>
            <a:pPr marL="0" indent="0" defTabSz="940460">
              <a:buFont typeface="Arial" panose="020B0604020202020204" pitchFamily="34" charset="0"/>
              <a:buNone/>
            </a:pPr>
            <a:endParaRPr lang="en-GB" sz="1200" dirty="0"/>
          </a:p>
          <a:p>
            <a:pPr marL="0" indent="0" defTabSz="940460">
              <a:buFont typeface="Arial" panose="020B0604020202020204" pitchFamily="34" charset="0"/>
              <a:buNone/>
            </a:pPr>
            <a:r>
              <a:rPr lang="en-GB" sz="1200" kern="1200" dirty="0">
                <a:solidFill>
                  <a:schemeClr val="tx1"/>
                </a:solidFill>
                <a:effectLst/>
                <a:latin typeface="+mn-lt"/>
                <a:ea typeface="+mn-ea"/>
                <a:cs typeface="+mn-cs"/>
              </a:rPr>
              <a:t>Many authors acknowledge that there are multifactorial contributors to making a diagnostic error, but fundamentally these are attributed to a combination of systemic and cognitive factors. </a:t>
            </a:r>
            <a:endParaRPr lang="en-GB" sz="1200" dirty="0"/>
          </a:p>
          <a:p>
            <a:endParaRPr lang="en-GB" dirty="0"/>
          </a:p>
        </p:txBody>
      </p:sp>
      <p:sp>
        <p:nvSpPr>
          <p:cNvPr id="4" name="Slide Number Placeholder 3"/>
          <p:cNvSpPr>
            <a:spLocks noGrp="1"/>
          </p:cNvSpPr>
          <p:nvPr>
            <p:ph type="sldNum" sz="quarter" idx="5"/>
          </p:nvPr>
        </p:nvSpPr>
        <p:spPr/>
        <p:txBody>
          <a:bodyPr/>
          <a:lstStyle/>
          <a:p>
            <a:fld id="{15CCFFF1-9975-4E03-BB15-CD090C1EF61D}" type="slidenum">
              <a:rPr lang="en-GB" smtClean="0"/>
              <a:t>4</a:t>
            </a:fld>
            <a:endParaRPr lang="en-GB"/>
          </a:p>
        </p:txBody>
      </p:sp>
    </p:spTree>
    <p:extLst>
      <p:ext uri="{BB962C8B-B14F-4D97-AF65-F5344CB8AC3E}">
        <p14:creationId xmlns:p14="http://schemas.microsoft.com/office/powerpoint/2010/main" val="643959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400" dirty="0"/>
              <a:t>In addition to sonographer training and skills, system-related factors which contribute to diagnostic error are those which impact the sonographers psychophysical processes of visual diagnosis, such as lighting conditions, length of shift, timing and pace of workload, staffing and repetitiveness of the task. All reportedly contributing to both visual and mental fatigue. (</a:t>
            </a:r>
            <a:r>
              <a:rPr lang="en-GB" sz="2400" dirty="0" err="1"/>
              <a:t>Sotiriadis</a:t>
            </a:r>
            <a:r>
              <a:rPr lang="en-GB" sz="2400" dirty="0"/>
              <a:t> and </a:t>
            </a:r>
            <a:r>
              <a:rPr lang="en-GB" sz="2400" dirty="0" err="1"/>
              <a:t>Odibo</a:t>
            </a:r>
            <a:r>
              <a:rPr lang="en-GB" sz="2400" dirty="0"/>
              <a:t>, 2019)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p>
          <a:p>
            <a:pPr marL="0" indent="0">
              <a:buFont typeface="Arial" panose="020B0604020202020204" pitchFamily="34" charset="0"/>
              <a:buNone/>
            </a:pPr>
            <a:r>
              <a:rPr lang="en-GB" sz="1200" dirty="0"/>
              <a:t>Additional factors in obstetric ultrasound include increased patients body habitus and sub-optimal </a:t>
            </a:r>
            <a:r>
              <a:rPr lang="en-GB" sz="1200" dirty="0" err="1"/>
              <a:t>fetal</a:t>
            </a:r>
            <a:r>
              <a:rPr lang="en-GB" sz="1200" dirty="0"/>
              <a:t> position. </a:t>
            </a:r>
          </a:p>
        </p:txBody>
      </p:sp>
      <p:sp>
        <p:nvSpPr>
          <p:cNvPr id="4" name="Slide Number Placeholder 3"/>
          <p:cNvSpPr>
            <a:spLocks noGrp="1"/>
          </p:cNvSpPr>
          <p:nvPr>
            <p:ph type="sldNum" sz="quarter" idx="10"/>
          </p:nvPr>
        </p:nvSpPr>
        <p:spPr/>
        <p:txBody>
          <a:bodyPr/>
          <a:lstStyle/>
          <a:p>
            <a:fld id="{15CCFFF1-9975-4E03-BB15-CD090C1EF61D}" type="slidenum">
              <a:rPr lang="en-GB" smtClean="0"/>
              <a:t>5</a:t>
            </a:fld>
            <a:endParaRPr lang="en-GB"/>
          </a:p>
        </p:txBody>
      </p:sp>
    </p:spTree>
    <p:extLst>
      <p:ext uri="{BB962C8B-B14F-4D97-AF65-F5344CB8AC3E}">
        <p14:creationId xmlns:p14="http://schemas.microsoft.com/office/powerpoint/2010/main" val="3220000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kern="1200" dirty="0">
                <a:solidFill>
                  <a:schemeClr val="tx1"/>
                </a:solidFill>
                <a:effectLst/>
                <a:latin typeface="+mn-lt"/>
                <a:ea typeface="+mn-ea"/>
                <a:cs typeface="+mn-cs"/>
              </a:rPr>
              <a:t>Sonographer training has traditionally focused on learning core technical psychomotor skills required to perform an ultrasound scan, such as pattern recognition, hand-eye coordination and transducer dexterity. Less attention was paid to developing clinical decision making skills.</a:t>
            </a:r>
          </a:p>
          <a:p>
            <a:pPr marL="0" indent="0">
              <a:buFont typeface="Arial" panose="020B0604020202020204" pitchFamily="34" charset="0"/>
              <a:buNone/>
            </a:pPr>
            <a:endParaRPr lang="en-GB"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How we think, reason and </a:t>
            </a:r>
            <a:r>
              <a:rPr lang="en-GB" sz="1200"/>
              <a:t>make clinical </a:t>
            </a:r>
            <a:r>
              <a:rPr lang="en-GB" sz="1200" dirty="0"/>
              <a:t>decisions and judgements is essential in forming a correct diagnosis (</a:t>
            </a:r>
            <a:r>
              <a:rPr lang="en-GB" sz="1200" dirty="0" err="1"/>
              <a:t>Croskerry</a:t>
            </a:r>
            <a:r>
              <a:rPr lang="en-GB" sz="1200" dirty="0"/>
              <a:t>, 2013 and </a:t>
            </a:r>
            <a:r>
              <a:rPr lang="en-GB" sz="1200" dirty="0" err="1"/>
              <a:t>Thoirs</a:t>
            </a:r>
            <a:r>
              <a:rPr lang="en-GB" sz="1200" dirty="0"/>
              <a:t> and Sim, 2016).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Cognitive errors can be a driving factor in making diagnostic errors with failures in perception, heuristics and cognitive biases all contributing (</a:t>
            </a:r>
            <a:r>
              <a:rPr lang="en-GB" sz="1200" dirty="0" err="1"/>
              <a:t>Itri</a:t>
            </a:r>
            <a:r>
              <a:rPr lang="en-GB" sz="1200" dirty="0"/>
              <a:t> and Patel, 2018). </a:t>
            </a:r>
          </a:p>
          <a:p>
            <a:pPr marL="0" indent="0">
              <a:buFont typeface="Arial" panose="020B0604020202020204" pitchFamily="34" charset="0"/>
              <a:buNone/>
            </a:pPr>
            <a:endParaRPr lang="en-GB" sz="800" dirty="0"/>
          </a:p>
        </p:txBody>
      </p:sp>
      <p:sp>
        <p:nvSpPr>
          <p:cNvPr id="4" name="Slide Number Placeholder 3"/>
          <p:cNvSpPr>
            <a:spLocks noGrp="1"/>
          </p:cNvSpPr>
          <p:nvPr>
            <p:ph type="sldNum" sz="quarter" idx="10"/>
          </p:nvPr>
        </p:nvSpPr>
        <p:spPr/>
        <p:txBody>
          <a:bodyPr/>
          <a:lstStyle/>
          <a:p>
            <a:fld id="{15CCFFF1-9975-4E03-BB15-CD090C1EF61D}" type="slidenum">
              <a:rPr lang="en-GB" smtClean="0"/>
              <a:t>6</a:t>
            </a:fld>
            <a:endParaRPr lang="en-GB"/>
          </a:p>
        </p:txBody>
      </p:sp>
    </p:spTree>
    <p:extLst>
      <p:ext uri="{BB962C8B-B14F-4D97-AF65-F5344CB8AC3E}">
        <p14:creationId xmlns:p14="http://schemas.microsoft.com/office/powerpoint/2010/main" val="479797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failure in perception in ultrasound, also known as a perceptual error, can occur when a sonographer misses an anomaly that is visible on the scan. This is common where active observation is a key part of job.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Levels of alertness, fatigue duration of the scan and how obvious the abnormality is can all contribute to a miss-diagnosis. (</a:t>
            </a:r>
            <a:r>
              <a:rPr lang="en-US" sz="1200" b="0" i="0" kern="1200" dirty="0" err="1">
                <a:solidFill>
                  <a:schemeClr val="tx1"/>
                </a:solidFill>
                <a:effectLst/>
                <a:latin typeface="+mn-lt"/>
                <a:ea typeface="+mn-ea"/>
                <a:cs typeface="+mn-cs"/>
              </a:rPr>
              <a:t>Itri</a:t>
            </a:r>
            <a:r>
              <a:rPr lang="en-US" sz="1200" b="0" i="0" kern="1200" dirty="0">
                <a:solidFill>
                  <a:schemeClr val="tx1"/>
                </a:solidFill>
                <a:effectLst/>
                <a:latin typeface="+mn-lt"/>
                <a:ea typeface="+mn-ea"/>
                <a:cs typeface="+mn-cs"/>
              </a:rPr>
              <a:t> and Patel, 2018)</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the unique situation in obstetric ultrasound where patients arrive for their examination with their entire family can most definitely cause distractions! </a:t>
            </a:r>
            <a:endParaRPr lang="en-GB" sz="1200" dirty="0"/>
          </a:p>
        </p:txBody>
      </p:sp>
      <p:sp>
        <p:nvSpPr>
          <p:cNvPr id="4" name="Slide Number Placeholder 3"/>
          <p:cNvSpPr>
            <a:spLocks noGrp="1"/>
          </p:cNvSpPr>
          <p:nvPr>
            <p:ph type="sldNum" sz="quarter" idx="5"/>
          </p:nvPr>
        </p:nvSpPr>
        <p:spPr/>
        <p:txBody>
          <a:bodyPr/>
          <a:lstStyle/>
          <a:p>
            <a:fld id="{15CCFFF1-9975-4E03-BB15-CD090C1EF61D}" type="slidenum">
              <a:rPr lang="en-GB" smtClean="0"/>
              <a:t>7</a:t>
            </a:fld>
            <a:endParaRPr lang="en-GB"/>
          </a:p>
        </p:txBody>
      </p:sp>
    </p:spTree>
    <p:extLst>
      <p:ext uri="{BB962C8B-B14F-4D97-AF65-F5344CB8AC3E}">
        <p14:creationId xmlns:p14="http://schemas.microsoft.com/office/powerpoint/2010/main" val="1268581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Another factor to consider are Heuristics.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Heuristics are mental short-cuts that streamline information and allow rapid problem solving based on assumptions and past experiences. We use these short-cuts in our clinical decision making by ignoring part of the available information and basing decisions on only a few relevant predictors.  (</a:t>
            </a:r>
            <a:r>
              <a:rPr lang="en-GB" sz="1200" dirty="0" err="1"/>
              <a:t>Itri</a:t>
            </a:r>
            <a:r>
              <a:rPr lang="en-GB" sz="1200" dirty="0"/>
              <a:t> and Patel, 2018)</a:t>
            </a:r>
          </a:p>
          <a:p>
            <a:endParaRPr lang="en-GB" sz="1200" dirty="0"/>
          </a:p>
          <a:p>
            <a:r>
              <a:rPr lang="en-GB" sz="1200" dirty="0"/>
              <a:t>So although they allow for faster processing of information, they can also lead to errors because not all information is considered. </a:t>
            </a:r>
          </a:p>
          <a:p>
            <a:endParaRPr lang="en-GB" dirty="0"/>
          </a:p>
        </p:txBody>
      </p:sp>
      <p:sp>
        <p:nvSpPr>
          <p:cNvPr id="4" name="Slide Number Placeholder 3"/>
          <p:cNvSpPr>
            <a:spLocks noGrp="1"/>
          </p:cNvSpPr>
          <p:nvPr>
            <p:ph type="sldNum" sz="quarter" idx="5"/>
          </p:nvPr>
        </p:nvSpPr>
        <p:spPr/>
        <p:txBody>
          <a:bodyPr/>
          <a:lstStyle/>
          <a:p>
            <a:fld id="{15CCFFF1-9975-4E03-BB15-CD090C1EF61D}" type="slidenum">
              <a:rPr lang="en-GB" smtClean="0"/>
              <a:t>8</a:t>
            </a:fld>
            <a:endParaRPr lang="en-GB"/>
          </a:p>
        </p:txBody>
      </p:sp>
    </p:spTree>
    <p:extLst>
      <p:ext uri="{BB962C8B-B14F-4D97-AF65-F5344CB8AC3E}">
        <p14:creationId xmlns:p14="http://schemas.microsoft.com/office/powerpoint/2010/main" val="1352360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There are several common cognitive biases that result from failed heuristics, that are relevant to us as Sonographers:</a:t>
            </a:r>
          </a:p>
          <a:p>
            <a:pPr marL="171450" indent="-171450">
              <a:buFont typeface="Arial" panose="020B0604020202020204" pitchFamily="34" charset="0"/>
              <a:buChar char="•"/>
            </a:pPr>
            <a:r>
              <a:rPr lang="en-US" sz="1200" dirty="0"/>
              <a:t>Anchoring  - relies on initial impression and fails to adjust this impression with subsequent information – detection of major abnormality at beginning of scan and superficial examination of rest of fetus </a:t>
            </a:r>
          </a:p>
          <a:p>
            <a:pPr marL="171450" indent="-171450">
              <a:buFont typeface="Arial" panose="020B0604020202020204" pitchFamily="34" charset="0"/>
              <a:buChar char="•"/>
            </a:pPr>
            <a:r>
              <a:rPr lang="en-US" sz="1200" dirty="0"/>
              <a:t>Premature closure - tendency to accept a diagnosis without considering other possible diagnoses or collecting all relevant data </a:t>
            </a:r>
            <a:endParaRPr lang="en-US" sz="1200" dirty="0">
              <a:ea typeface="Calibri"/>
              <a:cs typeface="Calibri"/>
            </a:endParaRPr>
          </a:p>
          <a:p>
            <a:pPr marL="171450" indent="-171450">
              <a:buFont typeface="Arial" panose="020B0604020202020204" pitchFamily="34" charset="0"/>
              <a:buChar char="•"/>
            </a:pPr>
            <a:r>
              <a:rPr lang="en-US" sz="1200" dirty="0"/>
              <a:t>Framing - strongly influenced by how a question is asked or a problem presented- common when fetus is referred to assess a particular condition </a:t>
            </a:r>
          </a:p>
          <a:p>
            <a:pPr marL="171450" indent="-171450">
              <a:buFont typeface="Arial" panose="020B0604020202020204" pitchFamily="34" charset="0"/>
              <a:buChar char="•"/>
            </a:pPr>
            <a:r>
              <a:rPr lang="en-US" sz="1200" dirty="0"/>
              <a:t>Availability Bias - tendency to consider diagnosis more likely if it readily comes to mind – influenced by the ease of recalled experiences such recalling a similar case presented in recent seminar</a:t>
            </a:r>
            <a:endParaRPr lang="en-US" sz="1200" dirty="0">
              <a:ea typeface="Calibri"/>
              <a:cs typeface="Calibri"/>
            </a:endParaRPr>
          </a:p>
          <a:p>
            <a:pPr marL="171450" indent="-171450">
              <a:buFont typeface="Arial" panose="020B0604020202020204" pitchFamily="34" charset="0"/>
              <a:buChar char="•"/>
            </a:pPr>
            <a:r>
              <a:rPr lang="en-US" sz="1200" dirty="0"/>
              <a:t>Search Satisfaction - tendency to stop visual searching for additional abnormalities once an initial abnormality has been found – for example in early pregnancy satisfaction with detection of fetal pole in utero and failure to diagnose </a:t>
            </a:r>
            <a:r>
              <a:rPr lang="en-US" sz="1200" dirty="0" err="1"/>
              <a:t>heterectopic</a:t>
            </a:r>
            <a:r>
              <a:rPr lang="en-US" sz="1200" dirty="0"/>
              <a:t> pregnancy. </a:t>
            </a:r>
            <a:endParaRPr lang="en-US" sz="1200" dirty="0">
              <a:ea typeface="Calibri"/>
              <a:cs typeface="Calibri"/>
            </a:endParaRPr>
          </a:p>
          <a:p>
            <a:endParaRPr lang="en-US" sz="1200" dirty="0">
              <a:ea typeface="Calibri"/>
              <a:cs typeface="Calibri"/>
            </a:endParaRPr>
          </a:p>
          <a:p>
            <a:r>
              <a:rPr lang="en-US" sz="1200" dirty="0">
                <a:ea typeface="Calibri"/>
                <a:cs typeface="Calibri"/>
              </a:rPr>
              <a:t>Chen, </a:t>
            </a:r>
            <a:r>
              <a:rPr lang="en-US" sz="1200" dirty="0" err="1">
                <a:ea typeface="Calibri"/>
                <a:cs typeface="Calibri"/>
              </a:rPr>
              <a:t>Gandomkar</a:t>
            </a:r>
            <a:r>
              <a:rPr lang="en-US" sz="1200" dirty="0">
                <a:ea typeface="Calibri"/>
                <a:cs typeface="Calibri"/>
              </a:rPr>
              <a:t> and Reed, (2023) and </a:t>
            </a:r>
            <a:r>
              <a:rPr lang="en-US" sz="1200" dirty="0" err="1">
                <a:ea typeface="Calibri"/>
                <a:cs typeface="Calibri"/>
              </a:rPr>
              <a:t>Sotiriadis</a:t>
            </a:r>
            <a:r>
              <a:rPr lang="en-US" sz="1200" dirty="0">
                <a:ea typeface="Calibri"/>
                <a:cs typeface="Calibri"/>
              </a:rPr>
              <a:t> and </a:t>
            </a:r>
            <a:r>
              <a:rPr lang="en-US" sz="1200" dirty="0" err="1">
                <a:ea typeface="Calibri"/>
                <a:cs typeface="Calibri"/>
              </a:rPr>
              <a:t>Odibo</a:t>
            </a:r>
            <a:r>
              <a:rPr lang="en-US" sz="1200" dirty="0">
                <a:ea typeface="Calibri"/>
                <a:cs typeface="Calibri"/>
              </a:rPr>
              <a:t> (2019)</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5CCFFF1-9975-4E03-BB15-CD090C1EF61D}" type="slidenum">
              <a:rPr lang="en-GB" smtClean="0"/>
              <a:t>9</a:t>
            </a:fld>
            <a:endParaRPr lang="en-GB"/>
          </a:p>
        </p:txBody>
      </p:sp>
    </p:spTree>
    <p:extLst>
      <p:ext uri="{BB962C8B-B14F-4D97-AF65-F5344CB8AC3E}">
        <p14:creationId xmlns:p14="http://schemas.microsoft.com/office/powerpoint/2010/main" val="1561594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20226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60993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53358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97553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32930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8233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39899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94416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26966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5719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22876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1431490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F9866A9-B167-4D75-8F7F-360025AD6B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167"/>
            <a:ext cx="12188952" cy="3490956"/>
            <a:chOff x="651279" y="598259"/>
            <a:chExt cx="10889442" cy="5680742"/>
          </a:xfrm>
        </p:grpSpPr>
        <p:sp>
          <p:nvSpPr>
            <p:cNvPr id="14" name="Color">
              <a:extLst>
                <a:ext uri="{FF2B5EF4-FFF2-40B4-BE49-F238E27FC236}">
                  <a16:creationId xmlns:a16="http://schemas.microsoft.com/office/drawing/2014/main" id="{C2DD07C1-6CFB-48E5-AD0E-AC091042B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lor">
              <a:extLst>
                <a:ext uri="{FF2B5EF4-FFF2-40B4-BE49-F238E27FC236}">
                  <a16:creationId xmlns:a16="http://schemas.microsoft.com/office/drawing/2014/main" id="{F9A8FC0F-BD29-4D9A-ABF1-D75E3A269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22" y="3850222"/>
            <a:ext cx="4482564" cy="2853256"/>
          </a:xfrm>
          <a:prstGeom prst="rect">
            <a:avLst/>
          </a:prstGeom>
        </p:spPr>
      </p:pic>
      <p:grpSp>
        <p:nvGrpSpPr>
          <p:cNvPr id="17" name="Group 1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Freeform: Shape 9">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1">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ctrTitle"/>
          </p:nvPr>
        </p:nvSpPr>
        <p:spPr>
          <a:xfrm>
            <a:off x="980208" y="1471774"/>
            <a:ext cx="10529381" cy="2236294"/>
          </a:xfrm>
        </p:spPr>
        <p:txBody>
          <a:bodyPr vert="horz" lIns="91440" tIns="45720" rIns="91440" bIns="45720" rtlCol="0" anchor="ctr">
            <a:normAutofit/>
          </a:bodyPr>
          <a:lstStyle/>
          <a:p>
            <a:pPr algn="l"/>
            <a:r>
              <a:rPr lang="en-GB" sz="3700" b="1" dirty="0">
                <a:solidFill>
                  <a:schemeClr val="bg1"/>
                </a:solidFill>
              </a:rPr>
              <a:t>Diagnostic Error – 2</a:t>
            </a:r>
            <a:r>
              <a:rPr lang="en-GB" sz="3700" b="1" baseline="30000" dirty="0">
                <a:solidFill>
                  <a:schemeClr val="bg1"/>
                </a:solidFill>
              </a:rPr>
              <a:t>nd</a:t>
            </a:r>
            <a:r>
              <a:rPr lang="en-GB" sz="3700" b="1" dirty="0">
                <a:solidFill>
                  <a:schemeClr val="bg1"/>
                </a:solidFill>
              </a:rPr>
              <a:t> Victim Obstetric Sonographers: experiences of impact and support</a:t>
            </a:r>
          </a:p>
        </p:txBody>
      </p:sp>
      <p:sp>
        <p:nvSpPr>
          <p:cNvPr id="3" name="Subtitle 2"/>
          <p:cNvSpPr>
            <a:spLocks noGrp="1"/>
          </p:cNvSpPr>
          <p:nvPr>
            <p:ph type="subTitle" idx="1"/>
          </p:nvPr>
        </p:nvSpPr>
        <p:spPr>
          <a:xfrm>
            <a:off x="5037858" y="4964608"/>
            <a:ext cx="7098267" cy="2487212"/>
          </a:xfrm>
        </p:spPr>
        <p:txBody>
          <a:bodyPr vert="horz" lIns="91440" tIns="45720" rIns="91440" bIns="45720" rtlCol="0" anchor="ctr">
            <a:normAutofit/>
          </a:bodyPr>
          <a:lstStyle/>
          <a:p>
            <a:pPr algn="l"/>
            <a:r>
              <a:rPr lang="en-GB" dirty="0">
                <a:solidFill>
                  <a:schemeClr val="tx2"/>
                </a:solidFill>
              </a:rPr>
              <a:t>Elaine Gardiner, Programme Lead MSc Medical Ultrasound, Professional Doctorate Candidate </a:t>
            </a:r>
            <a:endParaRPr lang="en-GB" dirty="0">
              <a:solidFill>
                <a:schemeClr val="tx2"/>
              </a:solidFill>
              <a:ea typeface="Calibri"/>
              <a:cs typeface="Calibri"/>
            </a:endParaRPr>
          </a:p>
          <a:p>
            <a:pPr algn="l"/>
            <a:r>
              <a:rPr lang="en-GB" dirty="0">
                <a:solidFill>
                  <a:schemeClr val="tx2"/>
                </a:solidFill>
              </a:rPr>
              <a:t>Supervisors: Dr Julie Roberts &amp; Dr Evelyn McElhinney  </a:t>
            </a:r>
            <a:endParaRPr lang="en-GB" dirty="0">
              <a:solidFill>
                <a:schemeClr val="tx2"/>
              </a:solidFill>
              <a:ea typeface="Calibri"/>
              <a:cs typeface="Calibri"/>
            </a:endParaRPr>
          </a:p>
          <a:p>
            <a:pPr algn="l"/>
            <a:endParaRPr lang="en-GB" dirty="0">
              <a:solidFill>
                <a:schemeClr val="tx2"/>
              </a:solidFill>
            </a:endParaRPr>
          </a:p>
        </p:txBody>
      </p:sp>
    </p:spTree>
    <p:extLst>
      <p:ext uri="{BB962C8B-B14F-4D97-AF65-F5344CB8AC3E}">
        <p14:creationId xmlns:p14="http://schemas.microsoft.com/office/powerpoint/2010/main" val="2013975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F9866A9-B167-4D75-8F7F-360025AD6B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167"/>
            <a:ext cx="12188952" cy="3490956"/>
            <a:chOff x="651279" y="598259"/>
            <a:chExt cx="10889442" cy="5680742"/>
          </a:xfrm>
        </p:grpSpPr>
        <p:sp>
          <p:nvSpPr>
            <p:cNvPr id="14" name="Color">
              <a:extLst>
                <a:ext uri="{FF2B5EF4-FFF2-40B4-BE49-F238E27FC236}">
                  <a16:creationId xmlns:a16="http://schemas.microsoft.com/office/drawing/2014/main" id="{C2DD07C1-6CFB-48E5-AD0E-AC091042B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lor">
              <a:extLst>
                <a:ext uri="{FF2B5EF4-FFF2-40B4-BE49-F238E27FC236}">
                  <a16:creationId xmlns:a16="http://schemas.microsoft.com/office/drawing/2014/main" id="{F9A8FC0F-BD29-4D9A-ABF1-D75E3A269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Freeform: Shape 9">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1">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ctrTitle"/>
          </p:nvPr>
        </p:nvSpPr>
        <p:spPr>
          <a:xfrm>
            <a:off x="980208" y="1471774"/>
            <a:ext cx="10529381" cy="2236294"/>
          </a:xfrm>
        </p:spPr>
        <p:txBody>
          <a:bodyPr vert="horz" lIns="91440" tIns="45720" rIns="91440" bIns="45720" rtlCol="0" anchor="ctr">
            <a:normAutofit/>
          </a:bodyPr>
          <a:lstStyle/>
          <a:p>
            <a:pPr algn="l"/>
            <a:r>
              <a:rPr lang="en-GB" sz="3700" b="1" dirty="0">
                <a:solidFill>
                  <a:schemeClr val="bg1"/>
                </a:solidFill>
              </a:rPr>
              <a:t>My Professional Doctorate . . . </a:t>
            </a:r>
            <a:endParaRPr lang="en-GB" sz="3700" b="1" dirty="0">
              <a:solidFill>
                <a:schemeClr val="bg1"/>
              </a:solidFill>
              <a:ea typeface="Calibri Light"/>
              <a:cs typeface="Calibri Light"/>
            </a:endParaRPr>
          </a:p>
        </p:txBody>
      </p:sp>
    </p:spTree>
    <p:extLst>
      <p:ext uri="{BB962C8B-B14F-4D97-AF65-F5344CB8AC3E}">
        <p14:creationId xmlns:p14="http://schemas.microsoft.com/office/powerpoint/2010/main" val="3911508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7205" y="119063"/>
            <a:ext cx="5937462" cy="1200149"/>
          </a:xfrm>
        </p:spPr>
        <p:txBody>
          <a:bodyPr>
            <a:normAutofit/>
          </a:bodyPr>
          <a:lstStyle/>
          <a:p>
            <a:r>
              <a:rPr lang="en-GB" dirty="0">
                <a:solidFill>
                  <a:schemeClr val="tx2"/>
                </a:solidFill>
              </a:rPr>
              <a:t>Rationale for the Study</a:t>
            </a:r>
            <a:r>
              <a:rPr lang="en-GB" sz="4000" dirty="0">
                <a:solidFill>
                  <a:schemeClr val="tx2"/>
                </a:solidFill>
              </a:rPr>
              <a:t> </a:t>
            </a:r>
          </a:p>
        </p:txBody>
      </p:sp>
      <p:graphicFrame>
        <p:nvGraphicFramePr>
          <p:cNvPr id="39" name="Content Placeholder 2">
            <a:extLst>
              <a:ext uri="{FF2B5EF4-FFF2-40B4-BE49-F238E27FC236}">
                <a16:creationId xmlns:a16="http://schemas.microsoft.com/office/drawing/2014/main" id="{0018D295-D883-EBB1-853A-E456B0CC82D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949178438"/>
              </p:ext>
            </p:extLst>
          </p:nvPr>
        </p:nvGraphicFramePr>
        <p:xfrm>
          <a:off x="1152525" y="1385697"/>
          <a:ext cx="9650349" cy="5230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9980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47661"/>
            <a:ext cx="5796844" cy="1453091"/>
          </a:xfrm>
        </p:spPr>
        <p:txBody>
          <a:bodyPr>
            <a:normAutofit/>
          </a:bodyPr>
          <a:lstStyle/>
          <a:p>
            <a:r>
              <a:rPr lang="en-GB" dirty="0">
                <a:solidFill>
                  <a:schemeClr val="tx2"/>
                </a:solidFill>
              </a:rPr>
              <a:t>Aim and Study Design</a:t>
            </a:r>
            <a:endParaRPr lang="en-GB" dirty="0">
              <a:solidFill>
                <a:schemeClr val="tx2"/>
              </a:solidFill>
              <a:cs typeface="Calibri Light"/>
            </a:endParaRPr>
          </a:p>
        </p:txBody>
      </p:sp>
      <p:graphicFrame>
        <p:nvGraphicFramePr>
          <p:cNvPr id="27" name="Content Placeholder 2">
            <a:extLst>
              <a:ext uri="{FF2B5EF4-FFF2-40B4-BE49-F238E27FC236}">
                <a16:creationId xmlns:a16="http://schemas.microsoft.com/office/drawing/2014/main" id="{9F0E255E-FED1-6850-F26C-7EE259D94F0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147523788"/>
              </p:ext>
            </p:extLst>
          </p:nvPr>
        </p:nvGraphicFramePr>
        <p:xfrm>
          <a:off x="730758" y="1049017"/>
          <a:ext cx="10264140" cy="5609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6363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FF2E541-E0DF-DFC2-6E2E-91382EF8298E}"/>
              </a:ext>
            </a:extLst>
          </p:cNvPr>
          <p:cNvSpPr>
            <a:spLocks noGrp="1"/>
          </p:cNvSpPr>
          <p:nvPr>
            <p:ph type="title"/>
          </p:nvPr>
        </p:nvSpPr>
        <p:spPr>
          <a:xfrm>
            <a:off x="773408" y="992094"/>
            <a:ext cx="3842980" cy="2835265"/>
          </a:xfrm>
        </p:spPr>
        <p:txBody>
          <a:bodyPr vert="horz" lIns="91440" tIns="45720" rIns="91440" bIns="45720" rtlCol="0" anchor="b">
            <a:normAutofit/>
          </a:bodyPr>
          <a:lstStyle/>
          <a:p>
            <a:pPr algn="ctr"/>
            <a:r>
              <a:rPr lang="en-US" sz="4000" kern="1200" dirty="0">
                <a:solidFill>
                  <a:schemeClr val="tx2"/>
                </a:solidFill>
                <a:latin typeface="+mj-lt"/>
                <a:ea typeface="+mj-ea"/>
                <a:cs typeface="+mj-cs"/>
              </a:rPr>
              <a:t>How many</a:t>
            </a:r>
            <a:r>
              <a:rPr lang="en-US" sz="4000" dirty="0">
                <a:solidFill>
                  <a:schemeClr val="tx2"/>
                </a:solidFill>
              </a:rPr>
              <a:t>  </a:t>
            </a:r>
            <a:r>
              <a:rPr lang="en-US" sz="4000" kern="1200" dirty="0">
                <a:solidFill>
                  <a:schemeClr val="tx2"/>
                </a:solidFill>
                <a:latin typeface="+mj-lt"/>
                <a:ea typeface="+mj-ea"/>
                <a:cs typeface="+mj-cs"/>
              </a:rPr>
              <a:t>have heard</a:t>
            </a:r>
            <a:r>
              <a:rPr lang="en-US" sz="4000" dirty="0">
                <a:solidFill>
                  <a:schemeClr val="tx2"/>
                </a:solidFill>
              </a:rPr>
              <a:t> </a:t>
            </a:r>
            <a:r>
              <a:rPr lang="en-US" sz="4000" kern="1200" dirty="0">
                <a:solidFill>
                  <a:schemeClr val="tx2"/>
                </a:solidFill>
                <a:latin typeface="+mj-lt"/>
                <a:ea typeface="+mj-ea"/>
                <a:cs typeface="+mj-cs"/>
              </a:rPr>
              <a:t>the term</a:t>
            </a:r>
            <a:r>
              <a:rPr lang="en-US" sz="4000" dirty="0">
                <a:solidFill>
                  <a:schemeClr val="tx2"/>
                </a:solidFill>
              </a:rPr>
              <a:t>:</a:t>
            </a:r>
            <a:r>
              <a:rPr lang="en-US" sz="4000" kern="1200" dirty="0">
                <a:solidFill>
                  <a:schemeClr val="tx2"/>
                </a:solidFill>
                <a:latin typeface="+mj-lt"/>
                <a:ea typeface="+mj-ea"/>
                <a:cs typeface="+mj-cs"/>
              </a:rPr>
              <a:t> </a:t>
            </a:r>
            <a:br>
              <a:rPr lang="en-US" sz="4000" dirty="0">
                <a:solidFill>
                  <a:schemeClr val="tx2"/>
                </a:solidFill>
              </a:rPr>
            </a:br>
            <a:r>
              <a:rPr lang="en-US" sz="4000" b="1" dirty="0">
                <a:solidFill>
                  <a:schemeClr val="tx2"/>
                </a:solidFill>
              </a:rPr>
              <a:t>Second Victim</a:t>
            </a:r>
            <a:r>
              <a:rPr lang="en-US" sz="4000" b="1" kern="1200" dirty="0">
                <a:solidFill>
                  <a:schemeClr val="tx2"/>
                </a:solidFill>
                <a:latin typeface="+mj-lt"/>
                <a:ea typeface="+mj-ea"/>
                <a:cs typeface="+mj-cs"/>
              </a:rPr>
              <a:t>? </a:t>
            </a:r>
            <a:r>
              <a:rPr lang="en-US" sz="4000" kern="1200" dirty="0">
                <a:solidFill>
                  <a:schemeClr val="tx2"/>
                </a:solidFill>
                <a:latin typeface="+mj-lt"/>
                <a:ea typeface="+mj-ea"/>
                <a:cs typeface="+mj-cs"/>
              </a:rPr>
              <a:t> </a:t>
            </a:r>
          </a:p>
        </p:txBody>
      </p:sp>
      <p:pic>
        <p:nvPicPr>
          <p:cNvPr id="4" name="Content Placeholder 3" descr="A white character sitting at a desk raising his hand&#10;&#10;Description automatically generated">
            <a:extLst>
              <a:ext uri="{FF2B5EF4-FFF2-40B4-BE49-F238E27FC236}">
                <a16:creationId xmlns:a16="http://schemas.microsoft.com/office/drawing/2014/main" id="{F490718E-8788-63B4-EB7C-6F862BAB6807}"/>
              </a:ext>
            </a:extLst>
          </p:cNvPr>
          <p:cNvPicPr>
            <a:picLocks noGrp="1" noChangeAspect="1"/>
          </p:cNvPicPr>
          <p:nvPr>
            <p:ph idx="1"/>
          </p:nvPr>
        </p:nvPicPr>
        <p:blipFill>
          <a:blip r:embed="rId3"/>
          <a:stretch>
            <a:fillRect/>
          </a:stretch>
        </p:blipFill>
        <p:spPr>
          <a:xfrm>
            <a:off x="6822088" y="578738"/>
            <a:ext cx="3855974" cy="5670549"/>
          </a:xfrm>
          <a:prstGeom prst="rect">
            <a:avLst/>
          </a:prstGeom>
        </p:spPr>
      </p:pic>
    </p:spTree>
    <p:extLst>
      <p:ext uri="{BB962C8B-B14F-4D97-AF65-F5344CB8AC3E}">
        <p14:creationId xmlns:p14="http://schemas.microsoft.com/office/powerpoint/2010/main" val="704911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AC27E70C-5470-4262-B9CE-AE52C51CF4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404"/>
            <a:ext cx="12188952" cy="2767056"/>
            <a:chOff x="651279" y="582759"/>
            <a:chExt cx="10889442" cy="4502758"/>
          </a:xfrm>
        </p:grpSpPr>
        <p:sp>
          <p:nvSpPr>
            <p:cNvPr id="45" name="Color">
              <a:extLst>
                <a:ext uri="{FF2B5EF4-FFF2-40B4-BE49-F238E27FC236}">
                  <a16:creationId xmlns:a16="http://schemas.microsoft.com/office/drawing/2014/main" id="{B5C7D35F-738C-47DF-AD6E-859806E46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82759"/>
              <a:ext cx="10889442" cy="44872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olor">
              <a:extLst>
                <a:ext uri="{FF2B5EF4-FFF2-40B4-BE49-F238E27FC236}">
                  <a16:creationId xmlns:a16="http://schemas.microsoft.com/office/drawing/2014/main" id="{740F8C8B-E52F-46CF-89C7-51C6A037C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82759"/>
              <a:ext cx="10889442" cy="4502758"/>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49" name="Freeform: Shape 48">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0" name="Freeform: Shape 49">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1" name="Freeform: Shape 50">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2" name="Freeform: Shape 51">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3" name="Freeform: Shape 52">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4" name="Freeform: Shape 53">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 name="Freeform: Shape 54">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7" name="Title 6"/>
          <p:cNvSpPr>
            <a:spLocks noGrp="1"/>
          </p:cNvSpPr>
          <p:nvPr>
            <p:ph type="title"/>
          </p:nvPr>
        </p:nvSpPr>
        <p:spPr>
          <a:xfrm>
            <a:off x="776859" y="1003174"/>
            <a:ext cx="9331503" cy="1634631"/>
          </a:xfrm>
        </p:spPr>
        <p:txBody>
          <a:bodyPr vert="horz" lIns="91440" tIns="45720" rIns="91440" bIns="45720" rtlCol="0" anchor="b">
            <a:normAutofit/>
          </a:bodyPr>
          <a:lstStyle/>
          <a:p>
            <a:r>
              <a:rPr lang="en-US" sz="4800" kern="1200" dirty="0">
                <a:solidFill>
                  <a:schemeClr val="bg1"/>
                </a:solidFill>
                <a:latin typeface="+mj-lt"/>
                <a:ea typeface="+mj-ea"/>
                <a:cs typeface="+mj-cs"/>
              </a:rPr>
              <a:t>"Second Victim" Phenomena </a:t>
            </a:r>
          </a:p>
        </p:txBody>
      </p:sp>
      <p:sp>
        <p:nvSpPr>
          <p:cNvPr id="33" name="TextBox 32">
            <a:extLst>
              <a:ext uri="{FF2B5EF4-FFF2-40B4-BE49-F238E27FC236}">
                <a16:creationId xmlns:a16="http://schemas.microsoft.com/office/drawing/2014/main" id="{6D861523-0637-A336-B500-C82A06339BD4}"/>
              </a:ext>
            </a:extLst>
          </p:cNvPr>
          <p:cNvSpPr txBox="1"/>
          <p:nvPr/>
        </p:nvSpPr>
        <p:spPr>
          <a:xfrm>
            <a:off x="433958" y="3061985"/>
            <a:ext cx="11398428" cy="335010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lnSpcReduction="10000"/>
          </a:bodyPr>
          <a:lstStyle/>
          <a:p>
            <a:pPr defTabSz="914400">
              <a:lnSpc>
                <a:spcPct val="150000"/>
              </a:lnSpc>
              <a:spcAft>
                <a:spcPts val="600"/>
              </a:spcAft>
            </a:pPr>
            <a:r>
              <a:rPr lang="en-US" sz="2400" i="1" dirty="0">
                <a:solidFill>
                  <a:schemeClr val="tx2"/>
                </a:solidFill>
              </a:rPr>
              <a:t>“A health care provider involved in an unanticipated adverse patient event, medical error, and/or a patient related-injury who became victimized in the sense that the provider is </a:t>
            </a:r>
            <a:r>
              <a:rPr lang="en-US" sz="2400" i="1" dirty="0" err="1">
                <a:solidFill>
                  <a:schemeClr val="tx2"/>
                </a:solidFill>
              </a:rPr>
              <a:t>traumatised</a:t>
            </a:r>
            <a:r>
              <a:rPr lang="en-US" sz="2400" i="1" dirty="0">
                <a:solidFill>
                  <a:schemeClr val="tx2"/>
                </a:solidFill>
              </a:rPr>
              <a:t> by the event. Frequently second victims feel personally responsible for the unexpected patient outcomes and feel as though they have failed their patient, second guessing their clinical skills and knowledge base</a:t>
            </a:r>
            <a:r>
              <a:rPr lang="en-US" sz="2400" dirty="0">
                <a:solidFill>
                  <a:schemeClr val="tx2"/>
                </a:solidFill>
              </a:rPr>
              <a:t>”    ​</a:t>
            </a:r>
            <a:endParaRPr lang="en-US" sz="2400" dirty="0">
              <a:solidFill>
                <a:schemeClr val="tx2"/>
              </a:solidFill>
              <a:cs typeface="Calibri"/>
            </a:endParaRPr>
          </a:p>
          <a:p>
            <a:pPr algn="r" defTabSz="914400">
              <a:lnSpc>
                <a:spcPct val="150000"/>
              </a:lnSpc>
              <a:spcAft>
                <a:spcPts val="600"/>
              </a:spcAft>
            </a:pPr>
            <a:r>
              <a:rPr lang="en-US" sz="2400" dirty="0">
                <a:solidFill>
                  <a:schemeClr val="tx2"/>
                </a:solidFill>
              </a:rPr>
              <a:t>(Scott et al, 2009. pp. 326)</a:t>
            </a:r>
            <a:endParaRPr lang="en-US" sz="2400" dirty="0">
              <a:solidFill>
                <a:schemeClr val="tx2"/>
              </a:solidFill>
              <a:cs typeface="Calibri" panose="020F0502020204030204"/>
            </a:endParaRPr>
          </a:p>
        </p:txBody>
      </p:sp>
    </p:spTree>
    <p:extLst>
      <p:ext uri="{BB962C8B-B14F-4D97-AF65-F5344CB8AC3E}">
        <p14:creationId xmlns:p14="http://schemas.microsoft.com/office/powerpoint/2010/main" val="2060563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195072" y="76200"/>
            <a:ext cx="10589133" cy="1188720"/>
          </a:xfrm>
        </p:spPr>
        <p:txBody>
          <a:bodyPr vert="horz" lIns="91440" tIns="45720" rIns="91440" bIns="45720" rtlCol="0" anchor="ctr">
            <a:normAutofit/>
          </a:bodyPr>
          <a:lstStyle/>
          <a:p>
            <a:r>
              <a:rPr lang="en-US" kern="1200" dirty="0">
                <a:solidFill>
                  <a:schemeClr val="tx2"/>
                </a:solidFill>
                <a:latin typeface="+mj-lt"/>
                <a:ea typeface="+mj-ea"/>
                <a:cs typeface="+mj-cs"/>
              </a:rPr>
              <a:t>Participant Characteristics (n=8)</a:t>
            </a:r>
          </a:p>
        </p:txBody>
      </p:sp>
      <p:sp>
        <p:nvSpPr>
          <p:cNvPr id="9" name="Content Placeholder 8"/>
          <p:cNvSpPr>
            <a:spLocks/>
          </p:cNvSpPr>
          <p:nvPr/>
        </p:nvSpPr>
        <p:spPr>
          <a:xfrm>
            <a:off x="4492015" y="1866105"/>
            <a:ext cx="4198800" cy="1539687"/>
          </a:xfrm>
          <a:prstGeom prst="rect">
            <a:avLst/>
          </a:prstGeom>
        </p:spPr>
        <p:txBody>
          <a:bodyPr lIns="91440" tIns="45720" rIns="91440" bIns="45720" anchor="t"/>
          <a:lstStyle/>
          <a:p>
            <a:pPr defTabSz="347472">
              <a:spcAft>
                <a:spcPts val="600"/>
              </a:spcAft>
            </a:pPr>
            <a:r>
              <a:rPr lang="en-GB" sz="2200" b="1" kern="1200" dirty="0">
                <a:solidFill>
                  <a:schemeClr val="tx2"/>
                </a:solidFill>
                <a:latin typeface="+mn-lt"/>
                <a:ea typeface="+mn-ea"/>
                <a:cs typeface="+mn-cs"/>
              </a:rPr>
              <a:t>Professional </a:t>
            </a:r>
            <a:r>
              <a:rPr lang="en-GB" sz="2200" b="1" dirty="0">
                <a:solidFill>
                  <a:schemeClr val="tx2"/>
                </a:solidFill>
              </a:rPr>
              <a:t>background </a:t>
            </a:r>
            <a:endParaRPr lang="en-GB" sz="2200" b="1" kern="1200" dirty="0">
              <a:solidFill>
                <a:schemeClr val="tx2"/>
              </a:solidFill>
              <a:latin typeface="+mn-lt"/>
              <a:ea typeface="Calibri"/>
              <a:cs typeface="Calibri"/>
            </a:endParaRPr>
          </a:p>
          <a:p>
            <a:pPr marL="347345" lvl="1" defTabSz="347472">
              <a:spcAft>
                <a:spcPts val="600"/>
              </a:spcAft>
            </a:pPr>
            <a:r>
              <a:rPr lang="en-GB" sz="2200" kern="1200" dirty="0">
                <a:solidFill>
                  <a:schemeClr val="tx2"/>
                </a:solidFill>
                <a:latin typeface="+mn-lt"/>
                <a:ea typeface="+mn-ea"/>
                <a:cs typeface="+mn-cs"/>
              </a:rPr>
              <a:t>50% Radiography</a:t>
            </a:r>
            <a:endParaRPr lang="en-GB" sz="2200" kern="1200" dirty="0">
              <a:solidFill>
                <a:schemeClr val="tx2"/>
              </a:solidFill>
              <a:latin typeface="+mn-lt"/>
              <a:ea typeface="Calibri"/>
              <a:cs typeface="Calibri"/>
            </a:endParaRPr>
          </a:p>
          <a:p>
            <a:pPr marL="347345" lvl="1" defTabSz="347472">
              <a:spcAft>
                <a:spcPts val="600"/>
              </a:spcAft>
            </a:pPr>
            <a:r>
              <a:rPr lang="en-GB" sz="2200" kern="1200" dirty="0">
                <a:solidFill>
                  <a:schemeClr val="tx2"/>
                </a:solidFill>
                <a:latin typeface="+mn-lt"/>
                <a:ea typeface="+mn-ea"/>
                <a:cs typeface="+mn-cs"/>
              </a:rPr>
              <a:t>50% Midwifery</a:t>
            </a:r>
            <a:endParaRPr lang="en-GB" sz="2200" kern="1200" dirty="0">
              <a:solidFill>
                <a:schemeClr val="tx2"/>
              </a:solidFill>
              <a:latin typeface="+mn-lt"/>
              <a:cs typeface="Calibri"/>
            </a:endParaRPr>
          </a:p>
          <a:p>
            <a:pPr marL="0" indent="0">
              <a:spcAft>
                <a:spcPts val="600"/>
              </a:spcAft>
              <a:buNone/>
            </a:pPr>
            <a:endParaRPr lang="en-GB" dirty="0"/>
          </a:p>
        </p:txBody>
      </p:sp>
      <p:sp>
        <p:nvSpPr>
          <p:cNvPr id="12" name="Content Placeholder 8"/>
          <p:cNvSpPr txBox="1">
            <a:spLocks/>
          </p:cNvSpPr>
          <p:nvPr/>
        </p:nvSpPr>
        <p:spPr>
          <a:xfrm>
            <a:off x="242681" y="4262678"/>
            <a:ext cx="4335169" cy="1629729"/>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defTabSz="347472">
              <a:spcAft>
                <a:spcPts val="456"/>
              </a:spcAft>
              <a:buNone/>
            </a:pPr>
            <a:r>
              <a:rPr lang="en-GB" sz="2200" b="1" kern="1200" dirty="0">
                <a:latin typeface="+mn-lt"/>
                <a:ea typeface="+mn-ea"/>
                <a:cs typeface="+mn-cs"/>
              </a:rPr>
              <a:t>Years practicing in Obstetric Ultrasound</a:t>
            </a:r>
            <a:r>
              <a:rPr lang="en-GB" sz="2200" b="1" dirty="0"/>
              <a:t> </a:t>
            </a:r>
            <a:endParaRPr lang="en-GB" sz="2200" b="1" kern="1200" dirty="0">
              <a:latin typeface="+mn-lt"/>
              <a:ea typeface="Calibri"/>
              <a:cs typeface="Calibri"/>
            </a:endParaRPr>
          </a:p>
          <a:p>
            <a:pPr marL="478790" lvl="1" indent="-232410" defTabSz="347472">
              <a:spcAft>
                <a:spcPts val="456"/>
              </a:spcAft>
            </a:pPr>
            <a:r>
              <a:rPr lang="en-GB" sz="2200" kern="1200" dirty="0">
                <a:latin typeface="+mn-lt"/>
                <a:ea typeface="+mn-ea"/>
                <a:cs typeface="+mn-cs"/>
              </a:rPr>
              <a:t>Range: 0 – 5 to 26+</a:t>
            </a:r>
            <a:endParaRPr lang="en-GB" sz="2200" kern="1200" dirty="0">
              <a:latin typeface="+mn-lt"/>
              <a:ea typeface="Calibri"/>
              <a:cs typeface="Calibri"/>
            </a:endParaRPr>
          </a:p>
          <a:p>
            <a:pPr marL="478790" lvl="1" indent="-232410" defTabSz="347472">
              <a:spcAft>
                <a:spcPts val="456"/>
              </a:spcAft>
            </a:pPr>
            <a:r>
              <a:rPr lang="en-GB" sz="2200" kern="1200" dirty="0">
                <a:latin typeface="+mn-lt"/>
                <a:ea typeface="+mn-ea"/>
                <a:cs typeface="+mn-cs"/>
              </a:rPr>
              <a:t>Mode: 6 – 10yrs</a:t>
            </a:r>
            <a:endParaRPr lang="en-GB" sz="2200" dirty="0">
              <a:cs typeface="Calibri" panose="020F0502020204030204"/>
            </a:endParaRPr>
          </a:p>
        </p:txBody>
      </p:sp>
      <p:sp>
        <p:nvSpPr>
          <p:cNvPr id="13" name="Content Placeholder 8"/>
          <p:cNvSpPr txBox="1">
            <a:spLocks/>
          </p:cNvSpPr>
          <p:nvPr/>
        </p:nvSpPr>
        <p:spPr>
          <a:xfrm>
            <a:off x="8038400" y="2110860"/>
            <a:ext cx="4198800" cy="1539687"/>
          </a:xfrm>
          <a:prstGeom prst="rect">
            <a:avLst/>
          </a:prstGeom>
        </p:spPr>
        <p:txBody>
          <a:bodyPr vert="horz" lIns="91440" tIns="45720" rIns="91440" bIns="45720" rtlCol="0" anchor="ctr">
            <a:normAutofit fontScale="925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defTabSz="347472">
              <a:spcAft>
                <a:spcPts val="456"/>
              </a:spcAft>
              <a:buNone/>
            </a:pPr>
            <a:r>
              <a:rPr lang="en-GB" sz="2400" b="1" kern="1200" dirty="0">
                <a:latin typeface="+mn-lt"/>
                <a:ea typeface="+mn-ea"/>
                <a:cs typeface="+mn-cs"/>
              </a:rPr>
              <a:t>Level of </a:t>
            </a:r>
            <a:r>
              <a:rPr lang="en-GB" sz="2400" b="1" dirty="0"/>
              <a:t>education </a:t>
            </a:r>
            <a:endParaRPr lang="en-GB" sz="2400" b="1" kern="1200" dirty="0">
              <a:latin typeface="+mn-lt"/>
              <a:ea typeface="Calibri" panose="020F0502020204030204"/>
              <a:cs typeface="Calibri"/>
            </a:endParaRPr>
          </a:p>
          <a:p>
            <a:pPr marL="478790" lvl="1" indent="-232410" defTabSz="347472">
              <a:spcAft>
                <a:spcPts val="456"/>
              </a:spcAft>
            </a:pPr>
            <a:r>
              <a:rPr lang="en-GB" sz="2400" dirty="0"/>
              <a:t>87.5</a:t>
            </a:r>
            <a:r>
              <a:rPr lang="en-GB" sz="2400" kern="1200" dirty="0">
                <a:latin typeface="+mn-lt"/>
                <a:ea typeface="+mn-ea"/>
                <a:cs typeface="+mn-cs"/>
              </a:rPr>
              <a:t>% </a:t>
            </a:r>
            <a:r>
              <a:rPr lang="en-GB" sz="2400" dirty="0"/>
              <a:t>Master's Degree</a:t>
            </a:r>
            <a:endParaRPr lang="en-GB" sz="2400" dirty="0">
              <a:ea typeface="Calibri"/>
              <a:cs typeface="Calibri"/>
            </a:endParaRPr>
          </a:p>
          <a:p>
            <a:pPr marL="478790" lvl="1" indent="-232410" defTabSz="347472">
              <a:spcAft>
                <a:spcPts val="455"/>
              </a:spcAft>
            </a:pPr>
            <a:r>
              <a:rPr lang="en-GB" sz="2400" dirty="0">
                <a:cs typeface="Calibri"/>
              </a:rPr>
              <a:t>12.5% Postgraduate Diploma</a:t>
            </a:r>
            <a:endParaRPr lang="en-GB" sz="2400" dirty="0">
              <a:ea typeface="Calibri"/>
              <a:cs typeface="Calibri"/>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3464" y="1185333"/>
            <a:ext cx="3588017" cy="2243667"/>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47520" y="227325"/>
            <a:ext cx="609149" cy="1310968"/>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7840" y="393630"/>
            <a:ext cx="1435029" cy="1742580"/>
          </a:xfrm>
          <a:prstGeom prst="rect">
            <a:avLst/>
          </a:prstGeom>
        </p:spPr>
      </p:pic>
      <p:sp>
        <p:nvSpPr>
          <p:cNvPr id="10" name="Content Placeholder 7">
            <a:extLst>
              <a:ext uri="{FF2B5EF4-FFF2-40B4-BE49-F238E27FC236}">
                <a16:creationId xmlns:a16="http://schemas.microsoft.com/office/drawing/2014/main" id="{ACD3E1DB-F49E-8546-0A0B-333A75045294}"/>
              </a:ext>
            </a:extLst>
          </p:cNvPr>
          <p:cNvSpPr>
            <a:spLocks/>
          </p:cNvSpPr>
          <p:nvPr/>
        </p:nvSpPr>
        <p:spPr>
          <a:xfrm>
            <a:off x="4115571" y="4262678"/>
            <a:ext cx="3680257" cy="1053720"/>
          </a:xfrm>
          <a:prstGeom prst="rect">
            <a:avLst/>
          </a:prstGeom>
        </p:spPr>
        <p:txBody>
          <a:bodyPr lIns="91440" tIns="45720" rIns="91440" bIns="45720" anchor="t"/>
          <a:lstStyle/>
          <a:p>
            <a:pPr defTabSz="237744">
              <a:spcAft>
                <a:spcPts val="600"/>
              </a:spcAft>
            </a:pPr>
            <a:r>
              <a:rPr lang="en-GB" sz="2200" b="1" dirty="0">
                <a:solidFill>
                  <a:schemeClr val="tx2"/>
                </a:solidFill>
              </a:rPr>
              <a:t>No of scan</a:t>
            </a:r>
            <a:r>
              <a:rPr lang="en-GB" sz="2200" b="1" kern="1200" dirty="0">
                <a:solidFill>
                  <a:schemeClr val="tx2"/>
                </a:solidFill>
                <a:latin typeface="+mn-lt"/>
                <a:ea typeface="+mn-ea"/>
                <a:cs typeface="+mn-cs"/>
              </a:rPr>
              <a:t> </a:t>
            </a:r>
            <a:r>
              <a:rPr lang="en-GB" sz="2200" b="1" dirty="0">
                <a:solidFill>
                  <a:schemeClr val="tx2"/>
                </a:solidFill>
              </a:rPr>
              <a:t>sessions</a:t>
            </a:r>
            <a:r>
              <a:rPr lang="en-GB" sz="2200" b="1" kern="1200" dirty="0">
                <a:solidFill>
                  <a:schemeClr val="tx2"/>
                </a:solidFill>
                <a:latin typeface="+mn-lt"/>
                <a:ea typeface="+mn-ea"/>
                <a:cs typeface="+mn-cs"/>
              </a:rPr>
              <a:t> per week</a:t>
            </a:r>
            <a:endParaRPr lang="en-GB" sz="2200" b="1" kern="1200" dirty="0">
              <a:solidFill>
                <a:schemeClr val="tx2"/>
              </a:solidFill>
              <a:latin typeface="+mn-lt"/>
              <a:ea typeface="Calibri"/>
              <a:cs typeface="Calibri"/>
            </a:endParaRPr>
          </a:p>
          <a:p>
            <a:pPr marL="237490" lvl="1" defTabSz="237744">
              <a:spcAft>
                <a:spcPts val="600"/>
              </a:spcAft>
            </a:pPr>
            <a:r>
              <a:rPr lang="en-GB" sz="2200" kern="1200" dirty="0">
                <a:solidFill>
                  <a:schemeClr val="tx2"/>
                </a:solidFill>
                <a:latin typeface="+mn-lt"/>
                <a:ea typeface="+mn-ea"/>
                <a:cs typeface="+mn-cs"/>
              </a:rPr>
              <a:t>Range: 0 – 11+</a:t>
            </a:r>
            <a:endParaRPr lang="en-GB" sz="2200" kern="1200" dirty="0">
              <a:solidFill>
                <a:schemeClr val="tx2"/>
              </a:solidFill>
              <a:latin typeface="+mn-lt"/>
              <a:ea typeface="Calibri"/>
              <a:cs typeface="Calibri"/>
            </a:endParaRPr>
          </a:p>
          <a:p>
            <a:pPr marL="237490" lvl="1" defTabSz="237744">
              <a:spcAft>
                <a:spcPts val="600"/>
              </a:spcAft>
            </a:pPr>
            <a:r>
              <a:rPr lang="en-GB" sz="2200" kern="1200" dirty="0">
                <a:solidFill>
                  <a:schemeClr val="tx2"/>
                </a:solidFill>
                <a:latin typeface="+mn-lt"/>
                <a:ea typeface="+mn-ea"/>
                <a:cs typeface="+mn-cs"/>
              </a:rPr>
              <a:t>Mean: </a:t>
            </a:r>
            <a:r>
              <a:rPr lang="en-GB" sz="2200" dirty="0">
                <a:solidFill>
                  <a:schemeClr val="tx2"/>
                </a:solidFill>
              </a:rPr>
              <a:t>5 - 6 </a:t>
            </a:r>
            <a:endParaRPr lang="en-GB" sz="2200" dirty="0">
              <a:solidFill>
                <a:schemeClr val="tx2"/>
              </a:solidFill>
              <a:cs typeface="Calibri" panose="020F0502020204030204"/>
            </a:endParaRPr>
          </a:p>
        </p:txBody>
      </p:sp>
      <p:pic>
        <p:nvPicPr>
          <p:cNvPr id="14" name="Picture 13" descr="A blue and white bar graph&#10;&#10;Description automatically generated">
            <a:extLst>
              <a:ext uri="{FF2B5EF4-FFF2-40B4-BE49-F238E27FC236}">
                <a16:creationId xmlns:a16="http://schemas.microsoft.com/office/drawing/2014/main" id="{1621D054-8FB7-8721-696B-281CB86030E3}"/>
              </a:ext>
            </a:extLst>
          </p:cNvPr>
          <p:cNvPicPr>
            <a:picLocks noChangeAspect="1"/>
          </p:cNvPicPr>
          <p:nvPr/>
        </p:nvPicPr>
        <p:blipFill rotWithShape="1">
          <a:blip r:embed="rId6"/>
          <a:srcRect l="1506" t="-20622" r="-1506" b="50483"/>
          <a:stretch/>
        </p:blipFill>
        <p:spPr>
          <a:xfrm>
            <a:off x="8000646" y="4102160"/>
            <a:ext cx="4143593" cy="2447944"/>
          </a:xfrm>
          <a:prstGeom prst="rect">
            <a:avLst/>
          </a:prstGeom>
        </p:spPr>
      </p:pic>
      <p:sp>
        <p:nvSpPr>
          <p:cNvPr id="16" name="Content Placeholder 8">
            <a:extLst>
              <a:ext uri="{FF2B5EF4-FFF2-40B4-BE49-F238E27FC236}">
                <a16:creationId xmlns:a16="http://schemas.microsoft.com/office/drawing/2014/main" id="{2E6B8EBD-0789-924B-6E10-F63E66391187}"/>
              </a:ext>
            </a:extLst>
          </p:cNvPr>
          <p:cNvSpPr>
            <a:spLocks/>
          </p:cNvSpPr>
          <p:nvPr/>
        </p:nvSpPr>
        <p:spPr>
          <a:xfrm>
            <a:off x="8131361" y="4249110"/>
            <a:ext cx="4012878" cy="453645"/>
          </a:xfrm>
          <a:prstGeom prst="rect">
            <a:avLst/>
          </a:prstGeom>
        </p:spPr>
        <p:txBody>
          <a:bodyPr lIns="91440" tIns="45720" rIns="91440" bIns="45720" anchor="t"/>
          <a:lstStyle/>
          <a:p>
            <a:pPr defTabSz="237744">
              <a:spcAft>
                <a:spcPts val="600"/>
              </a:spcAft>
            </a:pPr>
            <a:r>
              <a:rPr lang="en-GB" sz="2200" b="1" dirty="0">
                <a:solidFill>
                  <a:schemeClr val="tx2"/>
                </a:solidFill>
              </a:rPr>
              <a:t>No of training</a:t>
            </a:r>
            <a:r>
              <a:rPr lang="en-GB" sz="2200" b="1" kern="1200" dirty="0">
                <a:solidFill>
                  <a:schemeClr val="tx2"/>
                </a:solidFill>
                <a:latin typeface="+mn-lt"/>
                <a:ea typeface="+mn-ea"/>
                <a:cs typeface="+mn-cs"/>
              </a:rPr>
              <a:t> sessions per week</a:t>
            </a:r>
          </a:p>
        </p:txBody>
      </p:sp>
      <p:sp>
        <p:nvSpPr>
          <p:cNvPr id="8" name="Content Placeholder 7"/>
          <p:cNvSpPr>
            <a:spLocks/>
          </p:cNvSpPr>
          <p:nvPr/>
        </p:nvSpPr>
        <p:spPr>
          <a:xfrm>
            <a:off x="459131" y="1718001"/>
            <a:ext cx="3902270" cy="1539688"/>
          </a:xfrm>
          <a:prstGeom prst="rect">
            <a:avLst/>
          </a:prstGeom>
        </p:spPr>
        <p:txBody>
          <a:bodyPr lIns="91440" tIns="45720" rIns="91440" bIns="45720" anchor="t"/>
          <a:lstStyle/>
          <a:p>
            <a:pPr defTabSz="347472">
              <a:spcAft>
                <a:spcPts val="600"/>
              </a:spcAft>
            </a:pPr>
            <a:r>
              <a:rPr lang="en-GB" sz="2400" b="1" kern="1200" dirty="0">
                <a:solidFill>
                  <a:schemeClr val="tx2"/>
                </a:solidFill>
                <a:latin typeface="+mn-lt"/>
                <a:ea typeface="+mn-ea"/>
                <a:cs typeface="+mn-cs"/>
              </a:rPr>
              <a:t>Age</a:t>
            </a:r>
            <a:r>
              <a:rPr lang="en-GB" sz="1600" dirty="0"/>
              <a:t> </a:t>
            </a:r>
            <a:endParaRPr lang="en-GB" sz="2400" dirty="0"/>
          </a:p>
        </p:txBody>
      </p:sp>
    </p:spTree>
    <p:extLst>
      <p:ext uri="{BB962C8B-B14F-4D97-AF65-F5344CB8AC3E}">
        <p14:creationId xmlns:p14="http://schemas.microsoft.com/office/powerpoint/2010/main" val="4063595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D5D8-F442-2DF9-7051-891084D78AB6}"/>
              </a:ext>
            </a:extLst>
          </p:cNvPr>
          <p:cNvSpPr>
            <a:spLocks noGrp="1"/>
          </p:cNvSpPr>
          <p:nvPr>
            <p:ph type="title"/>
          </p:nvPr>
        </p:nvSpPr>
        <p:spPr>
          <a:xfrm>
            <a:off x="572493" y="238539"/>
            <a:ext cx="11018520" cy="958083"/>
          </a:xfrm>
        </p:spPr>
        <p:txBody>
          <a:bodyPr anchor="b">
            <a:normAutofit/>
          </a:bodyPr>
          <a:lstStyle/>
          <a:p>
            <a:r>
              <a:rPr lang="en-US" sz="4000" dirty="0">
                <a:solidFill>
                  <a:schemeClr val="tx2"/>
                </a:solidFill>
                <a:ea typeface="Calibri"/>
                <a:cs typeface="Calibri"/>
              </a:rPr>
              <a:t>Key Themes</a:t>
            </a:r>
            <a:endParaRPr lang="en-US" sz="4000" dirty="0">
              <a:solidFill>
                <a:schemeClr val="tx2"/>
              </a:solidFill>
              <a:cs typeface="Calibri Light" panose="020F0302020204030204"/>
            </a:endParaRPr>
          </a:p>
        </p:txBody>
      </p:sp>
      <p:graphicFrame>
        <p:nvGraphicFramePr>
          <p:cNvPr id="5" name="Content Placeholder 2">
            <a:extLst>
              <a:ext uri="{FF2B5EF4-FFF2-40B4-BE49-F238E27FC236}">
                <a16:creationId xmlns:a16="http://schemas.microsoft.com/office/drawing/2014/main" id="{1AE3FB8C-3847-25BE-E352-BBC74E02F28F}"/>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56736651"/>
              </p:ext>
            </p:extLst>
          </p:nvPr>
        </p:nvGraphicFramePr>
        <p:xfrm>
          <a:off x="648692" y="1672954"/>
          <a:ext cx="6745529" cy="453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2" name="Picture 31" descr="Lush leaves background">
            <a:extLst>
              <a:ext uri="{FF2B5EF4-FFF2-40B4-BE49-F238E27FC236}">
                <a16:creationId xmlns:a16="http://schemas.microsoft.com/office/drawing/2014/main" id="{0DF906F8-07B0-D759-0EE0-D39CC573F2EA}"/>
              </a:ext>
            </a:extLst>
          </p:cNvPr>
          <p:cNvPicPr>
            <a:picLocks noChangeAspect="1"/>
          </p:cNvPicPr>
          <p:nvPr/>
        </p:nvPicPr>
        <p:blipFill rotWithShape="1">
          <a:blip r:embed="rId8"/>
          <a:srcRect l="18082" r="18082"/>
          <a:stretch/>
        </p:blipFill>
        <p:spPr>
          <a:xfrm>
            <a:off x="7675658" y="1772356"/>
            <a:ext cx="4250480" cy="4418132"/>
          </a:xfrm>
          <a:prstGeom prst="rect">
            <a:avLst/>
          </a:prstGeom>
        </p:spPr>
      </p:pic>
    </p:spTree>
    <p:extLst>
      <p:ext uri="{BB962C8B-B14F-4D97-AF65-F5344CB8AC3E}">
        <p14:creationId xmlns:p14="http://schemas.microsoft.com/office/powerpoint/2010/main" val="2328728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D4C1F4-2519-3959-1305-0C744BAFFADA}"/>
              </a:ext>
            </a:extLst>
          </p:cNvPr>
          <p:cNvSpPr>
            <a:spLocks noGrp="1"/>
          </p:cNvSpPr>
          <p:nvPr>
            <p:ph type="title"/>
          </p:nvPr>
        </p:nvSpPr>
        <p:spPr>
          <a:xfrm>
            <a:off x="5297762" y="329184"/>
            <a:ext cx="6251110" cy="1783080"/>
          </a:xfrm>
        </p:spPr>
        <p:txBody>
          <a:bodyPr anchor="b">
            <a:normAutofit/>
          </a:bodyPr>
          <a:lstStyle/>
          <a:p>
            <a:r>
              <a:rPr lang="en-US" dirty="0">
                <a:solidFill>
                  <a:schemeClr val="tx2"/>
                </a:solidFill>
                <a:ea typeface="Calibri Light"/>
                <a:cs typeface="Calibri Light"/>
              </a:rPr>
              <a:t>Sonographer Role</a:t>
            </a:r>
            <a:endParaRPr lang="en-US" dirty="0">
              <a:solidFill>
                <a:schemeClr val="tx2"/>
              </a:solidFill>
            </a:endParaRPr>
          </a:p>
        </p:txBody>
      </p:sp>
      <p:pic>
        <p:nvPicPr>
          <p:cNvPr id="5" name="Picture 4" descr="Stones being balanced">
            <a:extLst>
              <a:ext uri="{FF2B5EF4-FFF2-40B4-BE49-F238E27FC236}">
                <a16:creationId xmlns:a16="http://schemas.microsoft.com/office/drawing/2014/main" id="{78A0FB85-F139-4451-9269-C4C014CD8010}"/>
              </a:ext>
            </a:extLst>
          </p:cNvPr>
          <p:cNvPicPr>
            <a:picLocks noChangeAspect="1"/>
          </p:cNvPicPr>
          <p:nvPr/>
        </p:nvPicPr>
        <p:blipFill>
          <a:blip r:embed="rId3"/>
          <a:srcRect l="21834" r="32835"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EE5569-0032-D8CD-D011-7465F94DD89A}"/>
              </a:ext>
            </a:extLst>
          </p:cNvPr>
          <p:cNvSpPr>
            <a:spLocks noGrp="1"/>
          </p:cNvSpPr>
          <p:nvPr>
            <p:ph idx="1"/>
          </p:nvPr>
        </p:nvSpPr>
        <p:spPr>
          <a:xfrm>
            <a:off x="4930536" y="2467055"/>
            <a:ext cx="6566860" cy="3483864"/>
          </a:xfrm>
        </p:spPr>
        <p:txBody>
          <a:bodyPr vert="horz" lIns="91440" tIns="45720" rIns="91440" bIns="45720" rtlCol="0" anchor="t">
            <a:noAutofit/>
          </a:bodyPr>
          <a:lstStyle/>
          <a:p>
            <a:pPr marL="0" indent="0">
              <a:buNone/>
            </a:pPr>
            <a:r>
              <a:rPr lang="en-US" sz="2200" dirty="0">
                <a:solidFill>
                  <a:schemeClr val="tx2"/>
                </a:solidFill>
                <a:ea typeface="Calibri"/>
                <a:cs typeface="Calibri"/>
              </a:rPr>
              <a:t>"I think it's </a:t>
            </a:r>
            <a:r>
              <a:rPr lang="en-US" sz="2200" dirty="0">
                <a:solidFill>
                  <a:srgbClr val="0070C0"/>
                </a:solidFill>
                <a:ea typeface="Calibri"/>
                <a:cs typeface="Calibri"/>
              </a:rPr>
              <a:t>such a unique job</a:t>
            </a:r>
            <a:r>
              <a:rPr lang="en-US" sz="2200" dirty="0">
                <a:ea typeface="Calibri"/>
                <a:cs typeface="Calibri"/>
              </a:rPr>
              <a:t> </a:t>
            </a:r>
            <a:r>
              <a:rPr lang="en-US" sz="2200" dirty="0">
                <a:solidFill>
                  <a:schemeClr val="tx2"/>
                </a:solidFill>
                <a:ea typeface="Calibri"/>
                <a:cs typeface="Calibri"/>
              </a:rPr>
              <a:t>. . . there is no other no other job that you see on the hoof, and you have to explain to that person on the bed that </a:t>
            </a:r>
            <a:r>
              <a:rPr lang="en-US" sz="2200" dirty="0">
                <a:solidFill>
                  <a:srgbClr val="0070C0"/>
                </a:solidFill>
                <a:ea typeface="Calibri"/>
                <a:cs typeface="Calibri"/>
              </a:rPr>
              <a:t>what you’ve found is </a:t>
            </a:r>
            <a:r>
              <a:rPr lang="en-US" sz="2200" dirty="0" err="1">
                <a:solidFill>
                  <a:srgbClr val="0070C0"/>
                </a:solidFill>
                <a:ea typeface="Calibri"/>
                <a:cs typeface="Calibri"/>
              </a:rPr>
              <a:t>gonna</a:t>
            </a:r>
            <a:r>
              <a:rPr lang="en-US" sz="2200" dirty="0">
                <a:solidFill>
                  <a:srgbClr val="0070C0"/>
                </a:solidFill>
                <a:ea typeface="Calibri"/>
                <a:cs typeface="Calibri"/>
              </a:rPr>
              <a:t> rock their world</a:t>
            </a:r>
            <a:r>
              <a:rPr lang="en-US" sz="2200" dirty="0">
                <a:ea typeface="Calibri"/>
                <a:cs typeface="Calibri"/>
              </a:rPr>
              <a:t>"</a:t>
            </a:r>
          </a:p>
          <a:p>
            <a:pPr marL="0" indent="0">
              <a:buNone/>
            </a:pPr>
            <a:endParaRPr lang="en-US" sz="2200" dirty="0">
              <a:ea typeface="Calibri"/>
              <a:cs typeface="Calibri"/>
            </a:endParaRPr>
          </a:p>
          <a:p>
            <a:pPr marL="0" indent="0">
              <a:buNone/>
            </a:pPr>
            <a:r>
              <a:rPr lang="en-US" sz="2200" dirty="0">
                <a:solidFill>
                  <a:schemeClr val="tx2"/>
                </a:solidFill>
                <a:ea typeface="Calibri"/>
                <a:cs typeface="Calibri"/>
              </a:rPr>
              <a:t>"when they come in to us they don't have that warning shot. . . so </a:t>
            </a:r>
            <a:r>
              <a:rPr lang="en-US" sz="2200" dirty="0">
                <a:solidFill>
                  <a:srgbClr val="0070C0"/>
                </a:solidFill>
                <a:ea typeface="Calibri"/>
                <a:cs typeface="Calibri"/>
              </a:rPr>
              <a:t>we get it all. . . . the anger . . . denial . . . their whys </a:t>
            </a:r>
            <a:r>
              <a:rPr lang="en-US" sz="2200" dirty="0">
                <a:solidFill>
                  <a:schemeClr val="tx2"/>
                </a:solidFill>
                <a:ea typeface="Calibri"/>
                <a:cs typeface="Calibri"/>
              </a:rPr>
              <a:t>. . . and they're upset and then you have to put them into a quiet room, get them a cup of tea and go into the next couple and be all smiles . . .</a:t>
            </a:r>
            <a:r>
              <a:rPr lang="en-US" sz="2200" dirty="0">
                <a:solidFill>
                  <a:srgbClr val="0070C0"/>
                </a:solidFill>
                <a:ea typeface="Calibri"/>
                <a:cs typeface="Calibri"/>
              </a:rPr>
              <a:t> it's like Jackal and Hyde, you're 2 personalities that you're trying to be very appropriate for all people</a:t>
            </a:r>
            <a:r>
              <a:rPr lang="en-US" sz="2200" dirty="0">
                <a:solidFill>
                  <a:schemeClr val="tx2"/>
                </a:solidFill>
                <a:ea typeface="Calibri"/>
                <a:cs typeface="Calibri"/>
              </a:rPr>
              <a:t>, whatever situation that they're in" </a:t>
            </a:r>
            <a:endParaRPr lang="en-US" sz="2200" dirty="0">
              <a:solidFill>
                <a:schemeClr val="tx2"/>
              </a:solidFill>
            </a:endParaRPr>
          </a:p>
        </p:txBody>
      </p:sp>
    </p:spTree>
    <p:extLst>
      <p:ext uri="{BB962C8B-B14F-4D97-AF65-F5344CB8AC3E}">
        <p14:creationId xmlns:p14="http://schemas.microsoft.com/office/powerpoint/2010/main" val="3551136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B23C78-54C3-1D14-F366-53F46E68A4DA}"/>
              </a:ext>
            </a:extLst>
          </p:cNvPr>
          <p:cNvSpPr>
            <a:spLocks noGrp="1"/>
          </p:cNvSpPr>
          <p:nvPr>
            <p:ph type="title"/>
          </p:nvPr>
        </p:nvSpPr>
        <p:spPr>
          <a:xfrm>
            <a:off x="5297762" y="329184"/>
            <a:ext cx="6251110" cy="1783080"/>
          </a:xfrm>
        </p:spPr>
        <p:txBody>
          <a:bodyPr anchor="b">
            <a:normAutofit/>
          </a:bodyPr>
          <a:lstStyle/>
          <a:p>
            <a:r>
              <a:rPr lang="en-US" dirty="0">
                <a:solidFill>
                  <a:schemeClr val="tx2"/>
                </a:solidFill>
                <a:ea typeface="Calibri Light"/>
                <a:cs typeface="Calibri Light"/>
              </a:rPr>
              <a:t>Working Environment</a:t>
            </a:r>
            <a:endParaRPr lang="en-US" dirty="0"/>
          </a:p>
        </p:txBody>
      </p:sp>
      <p:sp>
        <p:nvSpPr>
          <p:cNvPr id="1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7EF92AE-9417-3173-A43D-00F71774B23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722951385"/>
              </p:ext>
            </p:extLst>
          </p:nvPr>
        </p:nvGraphicFramePr>
        <p:xfrm>
          <a:off x="6389511" y="2777067"/>
          <a:ext cx="5510282" cy="3433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 name="TextBox 44">
            <a:extLst>
              <a:ext uri="{FF2B5EF4-FFF2-40B4-BE49-F238E27FC236}">
                <a16:creationId xmlns:a16="http://schemas.microsoft.com/office/drawing/2014/main" id="{206E4AB4-E46B-235F-D65F-8BE2D36555DF}"/>
              </a:ext>
            </a:extLst>
          </p:cNvPr>
          <p:cNvSpPr txBox="1"/>
          <p:nvPr/>
        </p:nvSpPr>
        <p:spPr>
          <a:xfrm>
            <a:off x="282741" y="483269"/>
            <a:ext cx="3611925"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i="1" dirty="0">
                <a:solidFill>
                  <a:schemeClr val="tx2"/>
                </a:solidFill>
                <a:ea typeface="Calibri"/>
                <a:cs typeface="Calibri"/>
              </a:rPr>
              <a:t>"when I started scanning the </a:t>
            </a:r>
            <a:r>
              <a:rPr lang="en-US" sz="2200" i="1" dirty="0">
                <a:solidFill>
                  <a:srgbClr val="0070C0"/>
                </a:solidFill>
                <a:ea typeface="Calibri"/>
                <a:cs typeface="Calibri"/>
              </a:rPr>
              <a:t>philosophy of defensive scanning</a:t>
            </a:r>
            <a:r>
              <a:rPr lang="en-US" sz="2200" i="1" dirty="0">
                <a:ea typeface="Calibri"/>
                <a:cs typeface="Calibri"/>
              </a:rPr>
              <a:t> </a:t>
            </a:r>
            <a:r>
              <a:rPr lang="en-US" sz="2200" i="1" dirty="0">
                <a:solidFill>
                  <a:schemeClr val="tx2"/>
                </a:solidFill>
                <a:ea typeface="Calibri"/>
                <a:cs typeface="Calibri"/>
              </a:rPr>
              <a:t>was very prevalent. . . I still see it now. . . “don’t wear a name badge because </a:t>
            </a:r>
            <a:r>
              <a:rPr lang="en-US" sz="2200" i="1" dirty="0">
                <a:solidFill>
                  <a:srgbClr val="0070C0"/>
                </a:solidFill>
                <a:ea typeface="Calibri"/>
                <a:cs typeface="Calibri"/>
              </a:rPr>
              <a:t>if they don't know who you are, they can't report you</a:t>
            </a:r>
            <a:r>
              <a:rPr lang="en-US" sz="2200" i="1" dirty="0">
                <a:ea typeface="Calibri"/>
                <a:cs typeface="Calibri"/>
              </a:rPr>
              <a:t>”</a:t>
            </a:r>
          </a:p>
        </p:txBody>
      </p:sp>
      <p:sp>
        <p:nvSpPr>
          <p:cNvPr id="46" name="TextBox 45">
            <a:extLst>
              <a:ext uri="{FF2B5EF4-FFF2-40B4-BE49-F238E27FC236}">
                <a16:creationId xmlns:a16="http://schemas.microsoft.com/office/drawing/2014/main" id="{ACC2B704-87BC-FCC2-ED77-0127EC7ADCC0}"/>
              </a:ext>
            </a:extLst>
          </p:cNvPr>
          <p:cNvSpPr txBox="1"/>
          <p:nvPr/>
        </p:nvSpPr>
        <p:spPr>
          <a:xfrm>
            <a:off x="3142248" y="3062318"/>
            <a:ext cx="295375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i="1" dirty="0">
                <a:solidFill>
                  <a:srgbClr val="0070C0"/>
                </a:solidFill>
                <a:ea typeface="Calibri"/>
                <a:cs typeface="Calibri"/>
              </a:rPr>
              <a:t>"fear of a backlash on social media"</a:t>
            </a:r>
          </a:p>
        </p:txBody>
      </p:sp>
      <p:sp>
        <p:nvSpPr>
          <p:cNvPr id="47" name="TextBox 46">
            <a:extLst>
              <a:ext uri="{FF2B5EF4-FFF2-40B4-BE49-F238E27FC236}">
                <a16:creationId xmlns:a16="http://schemas.microsoft.com/office/drawing/2014/main" id="{A138402A-D17F-37ED-5321-FF6202CC97CB}"/>
              </a:ext>
            </a:extLst>
          </p:cNvPr>
          <p:cNvSpPr txBox="1"/>
          <p:nvPr/>
        </p:nvSpPr>
        <p:spPr>
          <a:xfrm>
            <a:off x="158043" y="3948595"/>
            <a:ext cx="465102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i="1" dirty="0">
                <a:solidFill>
                  <a:schemeClr val="tx2"/>
                </a:solidFill>
                <a:ea typeface="Calibri"/>
                <a:cs typeface="Calibri"/>
              </a:rPr>
              <a:t>"I suppose for sonographers I think that </a:t>
            </a:r>
            <a:r>
              <a:rPr lang="en-US" sz="2200" i="1" dirty="0">
                <a:solidFill>
                  <a:srgbClr val="0070C0"/>
                </a:solidFill>
                <a:ea typeface="Calibri"/>
                <a:cs typeface="Calibri"/>
              </a:rPr>
              <a:t>everybody is just exhausted </a:t>
            </a:r>
            <a:r>
              <a:rPr lang="en-US" sz="2200" i="1" dirty="0">
                <a:solidFill>
                  <a:schemeClr val="tx2"/>
                </a:solidFill>
                <a:ea typeface="Calibri"/>
                <a:cs typeface="Calibri"/>
              </a:rPr>
              <a:t>. . .they're </a:t>
            </a:r>
            <a:r>
              <a:rPr lang="en-US" sz="2200" i="1" dirty="0">
                <a:solidFill>
                  <a:srgbClr val="0070C0"/>
                </a:solidFill>
                <a:ea typeface="Calibri"/>
                <a:cs typeface="Calibri"/>
              </a:rPr>
              <a:t>burnt out</a:t>
            </a:r>
            <a:r>
              <a:rPr lang="en-US" sz="2200" i="1" dirty="0">
                <a:ea typeface="Calibri"/>
                <a:cs typeface="Calibri"/>
              </a:rPr>
              <a:t>. </a:t>
            </a:r>
            <a:r>
              <a:rPr lang="en-US" sz="2200" i="1" dirty="0">
                <a:solidFill>
                  <a:schemeClr val="tx2"/>
                </a:solidFill>
                <a:ea typeface="Calibri"/>
                <a:cs typeface="Calibri"/>
              </a:rPr>
              <a:t>We did the pandemic.. . . everybody is tired"  </a:t>
            </a:r>
          </a:p>
        </p:txBody>
      </p:sp>
      <p:sp>
        <p:nvSpPr>
          <p:cNvPr id="48" name="TextBox 47">
            <a:extLst>
              <a:ext uri="{FF2B5EF4-FFF2-40B4-BE49-F238E27FC236}">
                <a16:creationId xmlns:a16="http://schemas.microsoft.com/office/drawing/2014/main" id="{C5B6EA13-B367-9C80-DBE7-A379E6CDC195}"/>
              </a:ext>
            </a:extLst>
          </p:cNvPr>
          <p:cNvSpPr txBox="1"/>
          <p:nvPr/>
        </p:nvSpPr>
        <p:spPr>
          <a:xfrm>
            <a:off x="2276346" y="5533284"/>
            <a:ext cx="396641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i="1" dirty="0">
                <a:solidFill>
                  <a:schemeClr val="tx2"/>
                </a:solidFill>
                <a:ea typeface="Calibri"/>
                <a:cs typeface="Calibri"/>
              </a:rPr>
              <a:t>"when </a:t>
            </a:r>
            <a:r>
              <a:rPr lang="en-US" sz="2200" i="1" dirty="0">
                <a:solidFill>
                  <a:srgbClr val="0070C0"/>
                </a:solidFill>
                <a:ea typeface="Calibri"/>
                <a:cs typeface="Calibri"/>
              </a:rPr>
              <a:t>staffing is an issue</a:t>
            </a:r>
            <a:r>
              <a:rPr lang="en-US" sz="2200" i="1" dirty="0">
                <a:ea typeface="Calibri"/>
                <a:cs typeface="Calibri"/>
              </a:rPr>
              <a:t> </a:t>
            </a:r>
            <a:r>
              <a:rPr lang="en-US" sz="2200" i="1" dirty="0">
                <a:solidFill>
                  <a:schemeClr val="tx2"/>
                </a:solidFill>
                <a:ea typeface="Calibri"/>
                <a:cs typeface="Calibri"/>
              </a:rPr>
              <a:t>I feel that's where</a:t>
            </a:r>
            <a:r>
              <a:rPr lang="en-US" sz="2200" i="1" dirty="0">
                <a:ea typeface="Calibri"/>
                <a:cs typeface="Calibri"/>
              </a:rPr>
              <a:t> i</a:t>
            </a:r>
            <a:r>
              <a:rPr lang="en-US" sz="2200" i="1" dirty="0">
                <a:solidFill>
                  <a:srgbClr val="0070C0"/>
                </a:solidFill>
                <a:ea typeface="Calibri"/>
                <a:cs typeface="Calibri"/>
              </a:rPr>
              <a:t>ncidents can occur</a:t>
            </a:r>
            <a:r>
              <a:rPr lang="en-US" sz="2200" i="1" dirty="0">
                <a:ea typeface="Calibri"/>
                <a:cs typeface="Calibri"/>
              </a:rPr>
              <a:t> </a:t>
            </a:r>
            <a:r>
              <a:rPr lang="en-US" sz="2200" i="1" dirty="0">
                <a:solidFill>
                  <a:schemeClr val="tx2"/>
                </a:solidFill>
                <a:ea typeface="Calibri"/>
                <a:cs typeface="Calibri"/>
              </a:rPr>
              <a:t>. . . due to </a:t>
            </a:r>
            <a:r>
              <a:rPr lang="en-US" sz="2200" i="1" dirty="0">
                <a:solidFill>
                  <a:srgbClr val="0070C0"/>
                </a:solidFill>
                <a:ea typeface="Calibri"/>
                <a:cs typeface="Calibri"/>
              </a:rPr>
              <a:t>fatigue</a:t>
            </a:r>
            <a:r>
              <a:rPr lang="en-US" sz="2200" i="1" dirty="0">
                <a:ea typeface="Calibri"/>
                <a:cs typeface="Calibri"/>
              </a:rPr>
              <a:t>"</a:t>
            </a:r>
          </a:p>
        </p:txBody>
      </p:sp>
    </p:spTree>
    <p:extLst>
      <p:ext uri="{BB962C8B-B14F-4D97-AF65-F5344CB8AC3E}">
        <p14:creationId xmlns:p14="http://schemas.microsoft.com/office/powerpoint/2010/main" val="2746798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9733F5-B295-CE0D-71B1-D74D258640CB}"/>
              </a:ext>
            </a:extLst>
          </p:cNvPr>
          <p:cNvSpPr>
            <a:spLocks noGrp="1"/>
          </p:cNvSpPr>
          <p:nvPr>
            <p:ph type="title"/>
          </p:nvPr>
        </p:nvSpPr>
        <p:spPr>
          <a:xfrm>
            <a:off x="838200" y="365125"/>
            <a:ext cx="10515600" cy="1325563"/>
          </a:xfrm>
        </p:spPr>
        <p:txBody>
          <a:bodyPr>
            <a:normAutofit/>
          </a:bodyPr>
          <a:lstStyle/>
          <a:p>
            <a:r>
              <a:rPr lang="en-US" dirty="0">
                <a:solidFill>
                  <a:schemeClr val="tx2"/>
                </a:solidFill>
                <a:ea typeface="Calibri Light"/>
                <a:cs typeface="Calibri Light"/>
              </a:rPr>
              <a:t>Learning about the Error</a:t>
            </a:r>
            <a:endParaRPr lang="en-US" dirty="0">
              <a:solidFill>
                <a:schemeClr val="tx2"/>
              </a:solidFill>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1C61E9-0123-C14E-E377-4B1B21C084E1}"/>
              </a:ext>
            </a:extLst>
          </p:cNvPr>
          <p:cNvSpPr>
            <a:spLocks noGrp="1"/>
          </p:cNvSpPr>
          <p:nvPr>
            <p:ph idx="1"/>
          </p:nvPr>
        </p:nvSpPr>
        <p:spPr>
          <a:xfrm>
            <a:off x="838200" y="1929384"/>
            <a:ext cx="10515600" cy="4251960"/>
          </a:xfrm>
        </p:spPr>
        <p:txBody>
          <a:bodyPr vert="horz" lIns="91440" tIns="45720" rIns="91440" bIns="45720" rtlCol="0" anchor="t">
            <a:normAutofit/>
          </a:bodyPr>
          <a:lstStyle/>
          <a:p>
            <a:r>
              <a:rPr lang="en-US" dirty="0">
                <a:solidFill>
                  <a:schemeClr val="tx2"/>
                </a:solidFill>
                <a:ea typeface="Calibri"/>
                <a:cs typeface="Calibri"/>
              </a:rPr>
              <a:t>Manager / Consultant </a:t>
            </a:r>
          </a:p>
          <a:p>
            <a:pPr marL="0" indent="0">
              <a:buNone/>
            </a:pPr>
            <a:endParaRPr lang="en-US" dirty="0">
              <a:solidFill>
                <a:schemeClr val="tx2"/>
              </a:solidFill>
              <a:ea typeface="Calibri"/>
              <a:cs typeface="Calibri"/>
            </a:endParaRPr>
          </a:p>
          <a:p>
            <a:r>
              <a:rPr lang="en-US" dirty="0">
                <a:solidFill>
                  <a:schemeClr val="tx2"/>
                </a:solidFill>
                <a:ea typeface="Calibri"/>
                <a:cs typeface="Calibri"/>
              </a:rPr>
              <a:t>Wider Knowledge of the Error </a:t>
            </a:r>
          </a:p>
          <a:p>
            <a:pPr marL="0" indent="0">
              <a:buNone/>
            </a:pPr>
            <a:endParaRPr lang="en-US" dirty="0">
              <a:solidFill>
                <a:schemeClr val="tx2"/>
              </a:solidFill>
              <a:ea typeface="Calibri"/>
              <a:cs typeface="Calibri"/>
            </a:endParaRPr>
          </a:p>
          <a:p>
            <a:r>
              <a:rPr lang="en-US" dirty="0">
                <a:solidFill>
                  <a:schemeClr val="tx2"/>
                </a:solidFill>
                <a:ea typeface="Calibri"/>
                <a:cs typeface="Calibri"/>
              </a:rPr>
              <a:t>Carrying on with the scan list</a:t>
            </a:r>
          </a:p>
        </p:txBody>
      </p:sp>
      <p:sp>
        <p:nvSpPr>
          <p:cNvPr id="9" name="TextBox 8">
            <a:extLst>
              <a:ext uri="{FF2B5EF4-FFF2-40B4-BE49-F238E27FC236}">
                <a16:creationId xmlns:a16="http://schemas.microsoft.com/office/drawing/2014/main" id="{8EC1CA18-E28F-05D3-4F06-2099DF15614A}"/>
              </a:ext>
            </a:extLst>
          </p:cNvPr>
          <p:cNvSpPr txBox="1"/>
          <p:nvPr/>
        </p:nvSpPr>
        <p:spPr>
          <a:xfrm>
            <a:off x="8342038" y="62149"/>
            <a:ext cx="368881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2"/>
                </a:solidFill>
                <a:ea typeface="Calibri"/>
                <a:cs typeface="Calibri"/>
              </a:rPr>
              <a:t>When that consultant said “Can I have a word with you?”. . . automatically </a:t>
            </a:r>
            <a:r>
              <a:rPr lang="en-US" sz="2400" dirty="0">
                <a:solidFill>
                  <a:srgbClr val="0070C0"/>
                </a:solidFill>
                <a:ea typeface="Calibri"/>
                <a:cs typeface="Calibri"/>
              </a:rPr>
              <a:t>your heart just sinks </a:t>
            </a:r>
            <a:endParaRPr lang="en-US" sz="2400" dirty="0">
              <a:ea typeface="Calibri"/>
              <a:cs typeface="Calibri"/>
            </a:endParaRPr>
          </a:p>
        </p:txBody>
      </p:sp>
      <p:graphicFrame>
        <p:nvGraphicFramePr>
          <p:cNvPr id="12" name="Table 11">
            <a:extLst>
              <a:ext uri="{FF2B5EF4-FFF2-40B4-BE49-F238E27FC236}">
                <a16:creationId xmlns:a16="http://schemas.microsoft.com/office/drawing/2014/main" id="{6913A2B2-CA0C-028A-4A77-256D28111BE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159976762"/>
              </p:ext>
            </p:extLst>
          </p:nvPr>
        </p:nvGraphicFramePr>
        <p:xfrm>
          <a:off x="6825549" y="2758545"/>
          <a:ext cx="4864100" cy="1518285"/>
        </p:xfrm>
        <a:graphic>
          <a:graphicData uri="http://schemas.openxmlformats.org/drawingml/2006/table">
            <a:tbl>
              <a:tblPr bandRow="1">
                <a:tableStyleId>{5C22544A-7EE6-4342-B048-85BDC9FD1C3A}</a:tableStyleId>
              </a:tblPr>
              <a:tblGrid>
                <a:gridCol w="4864100">
                  <a:extLst>
                    <a:ext uri="{9D8B030D-6E8A-4147-A177-3AD203B41FA5}">
                      <a16:colId xmlns:a16="http://schemas.microsoft.com/office/drawing/2014/main" val="1270389481"/>
                    </a:ext>
                  </a:extLst>
                </a:gridCol>
              </a:tblGrid>
              <a:tr h="0">
                <a:tc>
                  <a:txBody>
                    <a:bodyPr/>
                    <a:lstStyle/>
                    <a:p>
                      <a:pPr fontAlgn="t"/>
                      <a:r>
                        <a:rPr lang="en-US" sz="2400" dirty="0">
                          <a:solidFill>
                            <a:schemeClr val="tx2"/>
                          </a:solidFill>
                          <a:effectLst/>
                          <a:latin typeface="Calibri"/>
                        </a:rPr>
                        <a:t>"the </a:t>
                      </a:r>
                      <a:r>
                        <a:rPr lang="en-US" sz="2400" dirty="0">
                          <a:solidFill>
                            <a:srgbClr val="0070C0"/>
                          </a:solidFill>
                          <a:effectLst/>
                          <a:latin typeface="Calibri"/>
                        </a:rPr>
                        <a:t>ripples just go through the whole department</a:t>
                      </a:r>
                      <a:r>
                        <a:rPr lang="en-US" sz="2400" dirty="0">
                          <a:solidFill>
                            <a:schemeClr val="tx2"/>
                          </a:solidFill>
                          <a:effectLst/>
                          <a:latin typeface="Calibri"/>
                        </a:rPr>
                        <a:t>. . . . if your colleague just found out . . . the rest of you</a:t>
                      </a:r>
                      <a:r>
                        <a:rPr lang="en-US" sz="2400" dirty="0">
                          <a:effectLst/>
                          <a:latin typeface="Calibri"/>
                        </a:rPr>
                        <a:t> </a:t>
                      </a:r>
                      <a:r>
                        <a:rPr lang="en-US" sz="2400" dirty="0">
                          <a:solidFill>
                            <a:srgbClr val="0070C0"/>
                          </a:solidFill>
                          <a:effectLst/>
                          <a:latin typeface="Calibri"/>
                        </a:rPr>
                        <a:t>know within a heartbeat</a:t>
                      </a:r>
                      <a:r>
                        <a:rPr lang="en-US" sz="2400" dirty="0">
                          <a:effectLst/>
                          <a:latin typeface="Calibri"/>
                        </a:rPr>
                        <a:t>"</a:t>
                      </a:r>
                    </a:p>
                  </a:txBody>
                  <a:tcPr marL="9525" marR="9525" marT="9525">
                    <a:lnL>
                      <a:noFill/>
                    </a:lnL>
                    <a:lnR>
                      <a:noFill/>
                    </a:lnR>
                    <a:lnT>
                      <a:noFill/>
                    </a:lnT>
                    <a:lnB>
                      <a:noFill/>
                    </a:lnB>
                    <a:noFill/>
                  </a:tcPr>
                </a:tc>
                <a:extLst>
                  <a:ext uri="{0D108BD9-81ED-4DB2-BD59-A6C34878D82A}">
                    <a16:rowId xmlns:a16="http://schemas.microsoft.com/office/drawing/2014/main" val="762248438"/>
                  </a:ext>
                </a:extLst>
              </a:tr>
            </a:tbl>
          </a:graphicData>
        </a:graphic>
      </p:graphicFrame>
      <p:sp>
        <p:nvSpPr>
          <p:cNvPr id="14" name="TextBox 13">
            <a:extLst>
              <a:ext uri="{FF2B5EF4-FFF2-40B4-BE49-F238E27FC236}">
                <a16:creationId xmlns:a16="http://schemas.microsoft.com/office/drawing/2014/main" id="{BFF5C14F-E77B-9BD0-C3D8-6BC5A89D4CF2}"/>
              </a:ext>
            </a:extLst>
          </p:cNvPr>
          <p:cNvSpPr txBox="1"/>
          <p:nvPr/>
        </p:nvSpPr>
        <p:spPr>
          <a:xfrm>
            <a:off x="1174527" y="4923215"/>
            <a:ext cx="983989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Calibri"/>
                <a:cs typeface="Calibri"/>
              </a:rPr>
              <a:t>"</a:t>
            </a:r>
            <a:r>
              <a:rPr lang="en-US" sz="2400" dirty="0">
                <a:solidFill>
                  <a:srgbClr val="0070C0"/>
                </a:solidFill>
                <a:ea typeface="Calibri"/>
                <a:cs typeface="Calibri"/>
              </a:rPr>
              <a:t>you're just devastated</a:t>
            </a:r>
            <a:r>
              <a:rPr lang="en-US" sz="2400" dirty="0">
                <a:ea typeface="Calibri"/>
                <a:cs typeface="Calibri"/>
              </a:rPr>
              <a:t> </a:t>
            </a:r>
            <a:r>
              <a:rPr lang="en-US" sz="2400" dirty="0">
                <a:solidFill>
                  <a:schemeClr val="tx2"/>
                </a:solidFill>
                <a:ea typeface="Calibri"/>
                <a:cs typeface="Calibri"/>
              </a:rPr>
              <a:t>. . . you don't have that immediate time to process . . .and you're just holding it all in and then </a:t>
            </a:r>
            <a:r>
              <a:rPr lang="en-US" sz="2400" dirty="0">
                <a:solidFill>
                  <a:srgbClr val="0070C0"/>
                </a:solidFill>
                <a:ea typeface="Calibri"/>
                <a:cs typeface="Calibri"/>
              </a:rPr>
              <a:t>feeling teary </a:t>
            </a:r>
            <a:r>
              <a:rPr lang="en-US" sz="2400" dirty="0">
                <a:solidFill>
                  <a:schemeClr val="tx2"/>
                </a:solidFill>
                <a:ea typeface="Calibri"/>
                <a:cs typeface="Calibri"/>
              </a:rPr>
              <a:t>at the same time. . . </a:t>
            </a:r>
          </a:p>
          <a:p>
            <a:r>
              <a:rPr lang="en-US" sz="2400" dirty="0">
                <a:solidFill>
                  <a:schemeClr val="tx2"/>
                </a:solidFill>
                <a:ea typeface="Calibri"/>
                <a:cs typeface="Calibri"/>
              </a:rPr>
              <a:t>and then you </a:t>
            </a:r>
            <a:r>
              <a:rPr lang="en-US" sz="2400" dirty="0">
                <a:solidFill>
                  <a:srgbClr val="0070C0"/>
                </a:solidFill>
                <a:ea typeface="Calibri"/>
                <a:cs typeface="Calibri"/>
              </a:rPr>
              <a:t>wonder if you're actually missing things again</a:t>
            </a:r>
            <a:r>
              <a:rPr lang="en-US" sz="2400" dirty="0">
                <a:ea typeface="Calibri"/>
                <a:cs typeface="Calibri"/>
              </a:rPr>
              <a:t> </a:t>
            </a:r>
            <a:r>
              <a:rPr lang="en-US" sz="2400" dirty="0">
                <a:solidFill>
                  <a:schemeClr val="tx2"/>
                </a:solidFill>
                <a:ea typeface="Calibri"/>
                <a:cs typeface="Calibri"/>
              </a:rPr>
              <a:t>because you’re</a:t>
            </a:r>
            <a:r>
              <a:rPr lang="en-US" sz="2400" dirty="0">
                <a:ea typeface="Calibri"/>
                <a:cs typeface="Calibri"/>
              </a:rPr>
              <a:t> </a:t>
            </a:r>
            <a:r>
              <a:rPr lang="en-US" sz="2400" dirty="0">
                <a:solidFill>
                  <a:srgbClr val="0070C0"/>
                </a:solidFill>
                <a:ea typeface="Calibri"/>
                <a:cs typeface="Calibri"/>
              </a:rPr>
              <a:t>not completely focused</a:t>
            </a:r>
            <a:r>
              <a:rPr lang="en-US" sz="2400" dirty="0">
                <a:ea typeface="Calibri"/>
                <a:cs typeface="Calibri"/>
              </a:rPr>
              <a:t> </a:t>
            </a:r>
            <a:r>
              <a:rPr lang="en-US" sz="2400" dirty="0">
                <a:solidFill>
                  <a:schemeClr val="tx2"/>
                </a:solidFill>
                <a:ea typeface="Calibri"/>
                <a:cs typeface="Calibri"/>
              </a:rPr>
              <a:t>cause you keep thinking again to that news"</a:t>
            </a:r>
          </a:p>
        </p:txBody>
      </p:sp>
    </p:spTree>
    <p:extLst>
      <p:ext uri="{BB962C8B-B14F-4D97-AF65-F5344CB8AC3E}">
        <p14:creationId xmlns:p14="http://schemas.microsoft.com/office/powerpoint/2010/main" val="3568332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FF2E541-E0DF-DFC2-6E2E-91382EF8298E}"/>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sz="3700" kern="1200" dirty="0">
                <a:solidFill>
                  <a:schemeClr val="tx2"/>
                </a:solidFill>
                <a:latin typeface="+mj-lt"/>
                <a:ea typeface="+mj-ea"/>
                <a:cs typeface="+mj-cs"/>
              </a:rPr>
              <a:t>How many have heard the term</a:t>
            </a:r>
            <a:r>
              <a:rPr lang="en-US" sz="3700" dirty="0">
                <a:solidFill>
                  <a:schemeClr val="tx2"/>
                </a:solidFill>
              </a:rPr>
              <a:t>:</a:t>
            </a:r>
            <a:r>
              <a:rPr lang="en-US" sz="3700" kern="1200" dirty="0">
                <a:solidFill>
                  <a:schemeClr val="tx2"/>
                </a:solidFill>
                <a:latin typeface="+mj-lt"/>
                <a:ea typeface="+mj-ea"/>
                <a:cs typeface="+mj-cs"/>
              </a:rPr>
              <a:t> </a:t>
            </a:r>
            <a:br>
              <a:rPr lang="en-US" sz="3700" dirty="0">
                <a:solidFill>
                  <a:schemeClr val="tx2"/>
                </a:solidFill>
              </a:rPr>
            </a:br>
            <a:r>
              <a:rPr lang="en-US" sz="3700" b="1" kern="1200" dirty="0">
                <a:solidFill>
                  <a:schemeClr val="tx2"/>
                </a:solidFill>
                <a:latin typeface="+mj-lt"/>
                <a:ea typeface="+mj-ea"/>
                <a:cs typeface="+mj-cs"/>
              </a:rPr>
              <a:t>Diagnostic Error?</a:t>
            </a:r>
            <a:r>
              <a:rPr lang="en-US" sz="3700" kern="1200" dirty="0">
                <a:solidFill>
                  <a:schemeClr val="tx2"/>
                </a:solidFill>
                <a:latin typeface="+mj-lt"/>
                <a:ea typeface="+mj-ea"/>
                <a:cs typeface="+mj-cs"/>
              </a:rPr>
              <a:t>  </a:t>
            </a:r>
          </a:p>
        </p:txBody>
      </p:sp>
      <p:pic>
        <p:nvPicPr>
          <p:cNvPr id="4" name="Content Placeholder 3" descr="A white character sitting at a desk raising his hand&#10;&#10;Description automatically generated">
            <a:extLst>
              <a:ext uri="{FF2B5EF4-FFF2-40B4-BE49-F238E27FC236}">
                <a16:creationId xmlns:a16="http://schemas.microsoft.com/office/drawing/2014/main" id="{F490718E-8788-63B4-EB7C-6F862BAB6807}"/>
              </a:ext>
            </a:extLst>
          </p:cNvPr>
          <p:cNvPicPr>
            <a:picLocks noGrp="1" noChangeAspect="1"/>
          </p:cNvPicPr>
          <p:nvPr>
            <p:ph idx="1"/>
          </p:nvPr>
        </p:nvPicPr>
        <p:blipFill>
          <a:blip r:embed="rId3"/>
          <a:stretch>
            <a:fillRect/>
          </a:stretch>
        </p:blipFill>
        <p:spPr>
          <a:xfrm>
            <a:off x="6822088" y="578738"/>
            <a:ext cx="3855974" cy="5670549"/>
          </a:xfrm>
          <a:prstGeom prst="rect">
            <a:avLst/>
          </a:prstGeom>
        </p:spPr>
      </p:pic>
    </p:spTree>
    <p:extLst>
      <p:ext uri="{BB962C8B-B14F-4D97-AF65-F5344CB8AC3E}">
        <p14:creationId xmlns:p14="http://schemas.microsoft.com/office/powerpoint/2010/main" val="2741025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3EFFA22-9DD1-7F0D-6453-0806453D9D06}"/>
              </a:ext>
            </a:extLst>
          </p:cNvPr>
          <p:cNvSpPr>
            <a:spLocks noGrp="1"/>
          </p:cNvSpPr>
          <p:nvPr>
            <p:ph type="title"/>
          </p:nvPr>
        </p:nvSpPr>
        <p:spPr>
          <a:xfrm>
            <a:off x="640080" y="325369"/>
            <a:ext cx="4368602" cy="1956841"/>
          </a:xfrm>
        </p:spPr>
        <p:txBody>
          <a:bodyPr anchor="b">
            <a:normAutofit/>
          </a:bodyPr>
          <a:lstStyle/>
          <a:p>
            <a:r>
              <a:rPr lang="en-US" dirty="0">
                <a:solidFill>
                  <a:schemeClr val="tx2"/>
                </a:solidFill>
                <a:cs typeface="Calibri Light" panose="020F0302020204030204"/>
              </a:rPr>
              <a:t>Personal Impact</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D59CD81C-3101-4DEE-609F-A8AEAE4C3D23}"/>
              </a:ext>
            </a:extLst>
          </p:cNvPr>
          <p:cNvSpPr>
            <a:spLocks noGrp="1"/>
          </p:cNvSpPr>
          <p:nvPr>
            <p:ph idx="1"/>
          </p:nvPr>
        </p:nvSpPr>
        <p:spPr>
          <a:xfrm>
            <a:off x="640080" y="2872899"/>
            <a:ext cx="4575387" cy="3320668"/>
          </a:xfrm>
        </p:spPr>
        <p:txBody>
          <a:bodyPr vert="horz" lIns="91440" tIns="45720" rIns="91440" bIns="45720" rtlCol="0" anchor="t">
            <a:normAutofit/>
          </a:bodyPr>
          <a:lstStyle/>
          <a:p>
            <a:pPr marL="0" indent="0">
              <a:lnSpc>
                <a:spcPct val="150000"/>
              </a:lnSpc>
              <a:buNone/>
            </a:pPr>
            <a:r>
              <a:rPr lang="en-US" sz="2400" i="1" dirty="0">
                <a:solidFill>
                  <a:schemeClr val="tx2"/>
                </a:solidFill>
                <a:ea typeface="Calibri"/>
                <a:cs typeface="Calibri"/>
              </a:rPr>
              <a:t>"I felt </a:t>
            </a:r>
            <a:r>
              <a:rPr lang="en-US" sz="2400" i="1" dirty="0">
                <a:solidFill>
                  <a:srgbClr val="0070C0"/>
                </a:solidFill>
                <a:ea typeface="Calibri"/>
                <a:cs typeface="Calibri"/>
              </a:rPr>
              <a:t>I was grieving</a:t>
            </a:r>
            <a:r>
              <a:rPr lang="en-US" sz="2400" i="1" dirty="0">
                <a:solidFill>
                  <a:schemeClr val="tx2"/>
                </a:solidFill>
                <a:ea typeface="Calibri"/>
                <a:cs typeface="Calibri"/>
              </a:rPr>
              <a:t>. I felt like it was the six stages of grief . . .  and</a:t>
            </a:r>
            <a:r>
              <a:rPr lang="en-US" sz="2400" i="1" dirty="0">
                <a:solidFill>
                  <a:srgbClr val="0070C0"/>
                </a:solidFill>
                <a:ea typeface="Calibri"/>
                <a:cs typeface="Calibri"/>
              </a:rPr>
              <a:t> it wasn't even my own baby</a:t>
            </a:r>
            <a:r>
              <a:rPr lang="en-US" sz="2400" i="1" dirty="0">
                <a:solidFill>
                  <a:schemeClr val="tx2"/>
                </a:solidFill>
                <a:ea typeface="Calibri"/>
                <a:cs typeface="Calibri"/>
              </a:rPr>
              <a:t>" </a:t>
            </a:r>
            <a:endParaRPr lang="en-US" sz="2400" i="1" dirty="0">
              <a:solidFill>
                <a:schemeClr val="tx2"/>
              </a:solidFill>
              <a:cs typeface="Calibri"/>
            </a:endParaRPr>
          </a:p>
          <a:p>
            <a:endParaRPr lang="en-US" sz="2200" dirty="0">
              <a:ea typeface="Calibri"/>
              <a:cs typeface="Calibri"/>
            </a:endParaRPr>
          </a:p>
        </p:txBody>
      </p:sp>
      <p:pic>
        <p:nvPicPr>
          <p:cNvPr id="5" name="Content Placeholder 4" descr="A blue and grey face with words in the shape of a face&#10;&#10;Description automatically generated">
            <a:extLst>
              <a:ext uri="{FF2B5EF4-FFF2-40B4-BE49-F238E27FC236}">
                <a16:creationId xmlns:a16="http://schemas.microsoft.com/office/drawing/2014/main" id="{A868E38A-1CF0-68AD-F883-7D74F134F731}"/>
              </a:ext>
            </a:extLst>
          </p:cNvPr>
          <p:cNvPicPr>
            <a:picLocks noChangeAspect="1"/>
          </p:cNvPicPr>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30705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3EFFA22-9DD1-7F0D-6453-0806453D9D06}"/>
              </a:ext>
            </a:extLst>
          </p:cNvPr>
          <p:cNvSpPr>
            <a:spLocks noGrp="1"/>
          </p:cNvSpPr>
          <p:nvPr>
            <p:ph type="title"/>
          </p:nvPr>
        </p:nvSpPr>
        <p:spPr>
          <a:xfrm>
            <a:off x="640080" y="325369"/>
            <a:ext cx="4725360" cy="1956841"/>
          </a:xfrm>
        </p:spPr>
        <p:txBody>
          <a:bodyPr anchor="b">
            <a:normAutofit/>
          </a:bodyPr>
          <a:lstStyle/>
          <a:p>
            <a:r>
              <a:rPr lang="en-US" dirty="0">
                <a:solidFill>
                  <a:schemeClr val="tx2"/>
                </a:solidFill>
                <a:ea typeface="Calibri Light"/>
                <a:cs typeface="Calibri Light"/>
              </a:rPr>
              <a:t>Professional Impact</a:t>
            </a:r>
            <a:endParaRPr lang="en-US" sz="4800" dirty="0">
              <a:solidFill>
                <a:schemeClr val="tx2"/>
              </a:solidFill>
            </a:endParaRP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D59CD81C-3101-4DEE-609F-A8AEAE4C3D23}"/>
              </a:ext>
            </a:extLst>
          </p:cNvPr>
          <p:cNvSpPr>
            <a:spLocks noGrp="1"/>
          </p:cNvSpPr>
          <p:nvPr>
            <p:ph idx="1"/>
          </p:nvPr>
        </p:nvSpPr>
        <p:spPr>
          <a:xfrm>
            <a:off x="504613" y="2891482"/>
            <a:ext cx="8673253" cy="3893366"/>
          </a:xfrm>
        </p:spPr>
        <p:txBody>
          <a:bodyPr vert="horz" lIns="91440" tIns="45720" rIns="91440" bIns="45720" rtlCol="0" anchor="t">
            <a:normAutofit/>
          </a:bodyPr>
          <a:lstStyle/>
          <a:p>
            <a:pPr>
              <a:buFont typeface="Arial"/>
              <a:buChar char="•"/>
            </a:pPr>
            <a:r>
              <a:rPr lang="en-US" sz="2600" dirty="0">
                <a:solidFill>
                  <a:schemeClr val="tx2"/>
                </a:solidFill>
                <a:ea typeface="Calibri"/>
                <a:cs typeface="Calibri"/>
              </a:rPr>
              <a:t>100% experienced feelings of inadequacy </a:t>
            </a:r>
          </a:p>
          <a:p>
            <a:pPr>
              <a:buFont typeface="Arial"/>
              <a:buChar char="•"/>
            </a:pPr>
            <a:endParaRPr lang="en-US" sz="1600" dirty="0">
              <a:solidFill>
                <a:schemeClr val="tx2"/>
              </a:solidFill>
              <a:ea typeface="Calibri"/>
              <a:cs typeface="Calibri"/>
            </a:endParaRPr>
          </a:p>
          <a:p>
            <a:pPr>
              <a:buFont typeface="Arial"/>
              <a:buChar char="•"/>
            </a:pPr>
            <a:r>
              <a:rPr lang="en-US" sz="2600" dirty="0">
                <a:solidFill>
                  <a:schemeClr val="tx2"/>
                </a:solidFill>
                <a:ea typeface="Calibri"/>
                <a:cs typeface="Calibri"/>
              </a:rPr>
              <a:t>70% afraid to attempt difficult / certain scans</a:t>
            </a:r>
          </a:p>
          <a:p>
            <a:pPr>
              <a:buFont typeface="Arial"/>
              <a:buChar char="•"/>
            </a:pPr>
            <a:endParaRPr lang="en-US" sz="1600" dirty="0">
              <a:solidFill>
                <a:schemeClr val="tx2"/>
              </a:solidFill>
              <a:ea typeface="Calibri"/>
              <a:cs typeface="Calibri"/>
            </a:endParaRPr>
          </a:p>
          <a:p>
            <a:pPr>
              <a:buFont typeface="Arial"/>
              <a:buChar char="•"/>
            </a:pPr>
            <a:r>
              <a:rPr lang="en-US" sz="2600" dirty="0">
                <a:solidFill>
                  <a:schemeClr val="tx2"/>
                </a:solidFill>
                <a:ea typeface="Calibri"/>
                <a:cs typeface="Calibri"/>
              </a:rPr>
              <a:t>72% negatively affected their performance at work</a:t>
            </a:r>
          </a:p>
          <a:p>
            <a:pPr>
              <a:buFont typeface="Arial"/>
              <a:buChar char="•"/>
            </a:pPr>
            <a:endParaRPr lang="en-US" sz="1700" dirty="0">
              <a:solidFill>
                <a:schemeClr val="tx2"/>
              </a:solidFill>
              <a:ea typeface="Calibri"/>
              <a:cs typeface="Calibri"/>
            </a:endParaRPr>
          </a:p>
          <a:p>
            <a:pPr>
              <a:buFont typeface="Arial"/>
              <a:buChar char="•"/>
            </a:pPr>
            <a:r>
              <a:rPr lang="en-US" sz="2600" dirty="0">
                <a:solidFill>
                  <a:schemeClr val="tx2"/>
                </a:solidFill>
                <a:ea typeface="Calibri"/>
                <a:cs typeface="Calibri"/>
              </a:rPr>
              <a:t>87% grown as a professional as a result / greater resilience </a:t>
            </a:r>
          </a:p>
          <a:p>
            <a:pPr marL="0" indent="0">
              <a:buNone/>
            </a:pPr>
            <a:endParaRPr lang="en-US" sz="1600" dirty="0">
              <a:solidFill>
                <a:schemeClr val="tx2"/>
              </a:solidFill>
              <a:ea typeface="Calibri"/>
              <a:cs typeface="Calibri"/>
            </a:endParaRPr>
          </a:p>
          <a:p>
            <a:pPr>
              <a:buFont typeface="Arial"/>
              <a:buChar char="•"/>
            </a:pPr>
            <a:r>
              <a:rPr lang="en-US" sz="2600" dirty="0">
                <a:solidFill>
                  <a:schemeClr val="tx2"/>
                </a:solidFill>
                <a:ea typeface="Calibri"/>
                <a:cs typeface="Calibri"/>
              </a:rPr>
              <a:t>100% led to a desire to take a position outside of healthcare</a:t>
            </a:r>
            <a:endParaRPr lang="en-US" sz="2600" dirty="0">
              <a:solidFill>
                <a:schemeClr val="tx2"/>
              </a:solidFill>
            </a:endParaRPr>
          </a:p>
          <a:p>
            <a:pPr marL="0" indent="0">
              <a:lnSpc>
                <a:spcPct val="150000"/>
              </a:lnSpc>
              <a:buNone/>
            </a:pPr>
            <a:endParaRPr lang="en-US" sz="2200" i="1" dirty="0">
              <a:solidFill>
                <a:schemeClr val="tx2"/>
              </a:solidFill>
              <a:cs typeface="Calibri"/>
            </a:endParaRPr>
          </a:p>
          <a:p>
            <a:endParaRPr lang="en-US" sz="2200" dirty="0">
              <a:ea typeface="Calibri"/>
              <a:cs typeface="Calibri"/>
            </a:endParaRPr>
          </a:p>
        </p:txBody>
      </p:sp>
      <p:sp>
        <p:nvSpPr>
          <p:cNvPr id="3" name="Content Placeholder 9">
            <a:extLst>
              <a:ext uri="{FF2B5EF4-FFF2-40B4-BE49-F238E27FC236}">
                <a16:creationId xmlns:a16="http://schemas.microsoft.com/office/drawing/2014/main" id="{04FC12FB-315B-2036-7E2B-B0F69C3FBFBA}"/>
              </a:ext>
            </a:extLst>
          </p:cNvPr>
          <p:cNvSpPr txBox="1">
            <a:spLocks/>
          </p:cNvSpPr>
          <p:nvPr/>
        </p:nvSpPr>
        <p:spPr>
          <a:xfrm>
            <a:off x="5486402" y="325369"/>
            <a:ext cx="6581588" cy="195859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400" i="1" dirty="0">
                <a:solidFill>
                  <a:schemeClr val="tx2"/>
                </a:solidFill>
                <a:ea typeface="+mn-lt"/>
                <a:cs typeface="+mn-lt"/>
              </a:rPr>
              <a:t>"And</a:t>
            </a:r>
            <a:r>
              <a:rPr lang="en-US" sz="2400" i="1" dirty="0">
                <a:ea typeface="+mn-lt"/>
                <a:cs typeface="+mn-lt"/>
              </a:rPr>
              <a:t> </a:t>
            </a:r>
            <a:r>
              <a:rPr lang="en-US" sz="2400" i="1" dirty="0">
                <a:solidFill>
                  <a:srgbClr val="0070C0"/>
                </a:solidFill>
                <a:ea typeface="+mn-lt"/>
                <a:cs typeface="+mn-lt"/>
              </a:rPr>
              <a:t>it changed my practice</a:t>
            </a:r>
            <a:r>
              <a:rPr lang="en-US" sz="2400" i="1" dirty="0">
                <a:ea typeface="+mn-lt"/>
                <a:cs typeface="+mn-lt"/>
              </a:rPr>
              <a:t>. </a:t>
            </a:r>
            <a:r>
              <a:rPr lang="en-US" sz="2400" i="1" dirty="0">
                <a:solidFill>
                  <a:schemeClr val="tx2"/>
                </a:solidFill>
                <a:ea typeface="+mn-lt"/>
                <a:cs typeface="+mn-lt"/>
              </a:rPr>
              <a:t>I became, if anything, slightly</a:t>
            </a:r>
            <a:r>
              <a:rPr lang="en-US" sz="2400" i="1" dirty="0">
                <a:ea typeface="+mn-lt"/>
                <a:cs typeface="+mn-lt"/>
              </a:rPr>
              <a:t> </a:t>
            </a:r>
            <a:r>
              <a:rPr lang="en-US" sz="2400" i="1" dirty="0">
                <a:solidFill>
                  <a:srgbClr val="0070C0"/>
                </a:solidFill>
                <a:ea typeface="+mn-lt"/>
                <a:cs typeface="+mn-lt"/>
              </a:rPr>
              <a:t>more</a:t>
            </a:r>
            <a:r>
              <a:rPr lang="en-US" sz="2400" i="1" dirty="0">
                <a:ea typeface="+mn-lt"/>
                <a:cs typeface="+mn-lt"/>
              </a:rPr>
              <a:t> </a:t>
            </a:r>
            <a:r>
              <a:rPr lang="en-US" sz="2400" i="1" dirty="0">
                <a:solidFill>
                  <a:srgbClr val="0070C0"/>
                </a:solidFill>
                <a:ea typeface="+mn-lt"/>
                <a:cs typeface="+mn-lt"/>
              </a:rPr>
              <a:t>paranoid</a:t>
            </a:r>
            <a:r>
              <a:rPr lang="en-US" sz="2400" i="1" dirty="0">
                <a:ea typeface="+mn-lt"/>
                <a:cs typeface="+mn-lt"/>
              </a:rPr>
              <a:t>. I </a:t>
            </a:r>
            <a:r>
              <a:rPr lang="en-US" sz="2400" i="1" dirty="0">
                <a:solidFill>
                  <a:srgbClr val="0070C0"/>
                </a:solidFill>
                <a:ea typeface="+mn-lt"/>
                <a:cs typeface="+mn-lt"/>
              </a:rPr>
              <a:t>stopped scanning</a:t>
            </a:r>
            <a:r>
              <a:rPr lang="en-US" sz="2400" i="1" dirty="0">
                <a:ea typeface="+mn-lt"/>
                <a:cs typeface="+mn-lt"/>
              </a:rPr>
              <a:t> </a:t>
            </a:r>
            <a:r>
              <a:rPr lang="en-US" sz="2400" i="1" dirty="0">
                <a:solidFill>
                  <a:schemeClr val="tx2"/>
                </a:solidFill>
                <a:ea typeface="+mn-lt"/>
                <a:cs typeface="+mn-lt"/>
              </a:rPr>
              <a:t>not long after that because</a:t>
            </a:r>
            <a:r>
              <a:rPr lang="en-US" sz="2400" i="1" dirty="0">
                <a:ea typeface="+mn-lt"/>
                <a:cs typeface="+mn-lt"/>
              </a:rPr>
              <a:t> </a:t>
            </a:r>
            <a:r>
              <a:rPr lang="en-US" sz="2400" i="1" dirty="0">
                <a:solidFill>
                  <a:srgbClr val="0070C0"/>
                </a:solidFill>
                <a:ea typeface="+mn-lt"/>
                <a:cs typeface="+mn-lt"/>
              </a:rPr>
              <a:t>I couldn't continue</a:t>
            </a:r>
            <a:r>
              <a:rPr lang="en-US" sz="2400" i="1" dirty="0">
                <a:ea typeface="+mn-lt"/>
                <a:cs typeface="+mn-lt"/>
              </a:rPr>
              <a:t>. </a:t>
            </a:r>
            <a:r>
              <a:rPr lang="en-US" sz="2400" i="1" dirty="0">
                <a:solidFill>
                  <a:schemeClr val="tx2"/>
                </a:solidFill>
                <a:ea typeface="+mn-lt"/>
                <a:cs typeface="+mn-lt"/>
              </a:rPr>
              <a:t>I started getting</a:t>
            </a:r>
            <a:r>
              <a:rPr lang="en-US" sz="2400" i="1" dirty="0">
                <a:ea typeface="+mn-lt"/>
                <a:cs typeface="+mn-lt"/>
              </a:rPr>
              <a:t> </a:t>
            </a:r>
            <a:r>
              <a:rPr lang="en-US" sz="2400" i="1" dirty="0">
                <a:solidFill>
                  <a:srgbClr val="0070C0"/>
                </a:solidFill>
                <a:ea typeface="+mn-lt"/>
                <a:cs typeface="+mn-lt"/>
              </a:rPr>
              <a:t>chest pains and pins and needles</a:t>
            </a:r>
            <a:r>
              <a:rPr lang="en-US" sz="2400" i="1" dirty="0">
                <a:ea typeface="+mn-lt"/>
                <a:cs typeface="+mn-lt"/>
              </a:rPr>
              <a:t>"</a:t>
            </a:r>
            <a:r>
              <a:rPr lang="en-US" sz="2400" dirty="0">
                <a:ea typeface="+mn-lt"/>
                <a:cs typeface="+mn-lt"/>
              </a:rPr>
              <a:t> </a:t>
            </a:r>
            <a:endParaRPr lang="en-US" sz="2400" dirty="0">
              <a:ea typeface="Calibri" panose="020F0502020204030204"/>
              <a:cs typeface="Calibri" panose="020F0502020204030204"/>
            </a:endParaRPr>
          </a:p>
          <a:p>
            <a:pPr>
              <a:buFont typeface="Arial" panose="020B0604020202020204" pitchFamily="34" charset="0"/>
              <a:buNone/>
            </a:pPr>
            <a:endParaRPr lang="en-US" i="1" dirty="0">
              <a:ea typeface="Calibri"/>
              <a:cs typeface="Calibri"/>
            </a:endParaRPr>
          </a:p>
          <a:p>
            <a:pPr marL="0" indent="0">
              <a:buFont typeface="Arial" panose="020B0604020202020204" pitchFamily="34" charset="0"/>
              <a:buNone/>
            </a:pPr>
            <a:endParaRPr lang="en-US" i="1" dirty="0">
              <a:ea typeface="Calibri"/>
              <a:cs typeface="Calibri"/>
            </a:endParaRPr>
          </a:p>
          <a:p>
            <a:pPr marL="0" indent="0">
              <a:buNone/>
            </a:pPr>
            <a:endParaRPr lang="en-US" sz="2200" dirty="0">
              <a:ea typeface="Calibri"/>
              <a:cs typeface="Calibri"/>
            </a:endParaRPr>
          </a:p>
        </p:txBody>
      </p:sp>
      <p:pic>
        <p:nvPicPr>
          <p:cNvPr id="7" name="Picture 6" descr="A newspaper with blue text and blue circles&#10;&#10;Description automatically generated">
            <a:extLst>
              <a:ext uri="{FF2B5EF4-FFF2-40B4-BE49-F238E27FC236}">
                <a16:creationId xmlns:a16="http://schemas.microsoft.com/office/drawing/2014/main" id="{5AF91C20-1443-1D5F-ECB1-B02C1198229F}"/>
              </a:ext>
            </a:extLst>
          </p:cNvPr>
          <p:cNvPicPr>
            <a:picLocks noChangeAspect="1"/>
          </p:cNvPicPr>
          <p:nvPr/>
        </p:nvPicPr>
        <p:blipFill>
          <a:blip r:embed="rId3"/>
          <a:stretch>
            <a:fillRect/>
          </a:stretch>
        </p:blipFill>
        <p:spPr>
          <a:xfrm>
            <a:off x="9067800" y="4244612"/>
            <a:ext cx="2743200" cy="2312126"/>
          </a:xfrm>
          <a:prstGeom prst="rect">
            <a:avLst/>
          </a:prstGeom>
        </p:spPr>
      </p:pic>
    </p:spTree>
    <p:extLst>
      <p:ext uri="{BB962C8B-B14F-4D97-AF65-F5344CB8AC3E}">
        <p14:creationId xmlns:p14="http://schemas.microsoft.com/office/powerpoint/2010/main" val="1426258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3EFFA22-9DD1-7F0D-6453-0806453D9D06}"/>
              </a:ext>
            </a:extLst>
          </p:cNvPr>
          <p:cNvSpPr>
            <a:spLocks noGrp="1"/>
          </p:cNvSpPr>
          <p:nvPr>
            <p:ph type="title"/>
          </p:nvPr>
        </p:nvSpPr>
        <p:spPr>
          <a:xfrm>
            <a:off x="640080" y="325369"/>
            <a:ext cx="4368602" cy="1956841"/>
          </a:xfrm>
        </p:spPr>
        <p:txBody>
          <a:bodyPr anchor="b">
            <a:normAutofit/>
          </a:bodyPr>
          <a:lstStyle/>
          <a:p>
            <a:r>
              <a:rPr lang="en-US" dirty="0">
                <a:solidFill>
                  <a:schemeClr val="tx2"/>
                </a:solidFill>
                <a:cs typeface="Calibri Light"/>
              </a:rPr>
              <a:t>Support</a:t>
            </a:r>
            <a:endParaRPr lang="en-US" dirty="0"/>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aph with text overlay&#10;&#10;Description automatically generated">
            <a:extLst>
              <a:ext uri="{FF2B5EF4-FFF2-40B4-BE49-F238E27FC236}">
                <a16:creationId xmlns:a16="http://schemas.microsoft.com/office/drawing/2014/main" id="{EA1F5EA4-C9BE-12E0-590B-D72A7D4238AE}"/>
              </a:ext>
            </a:extLst>
          </p:cNvPr>
          <p:cNvPicPr>
            <a:picLocks noChangeAspect="1"/>
          </p:cNvPicPr>
          <p:nvPr/>
        </p:nvPicPr>
        <p:blipFill rotWithShape="1">
          <a:blip r:embed="rId3"/>
          <a:srcRect t="-135" r="995" b="31250"/>
          <a:stretch/>
        </p:blipFill>
        <p:spPr>
          <a:xfrm>
            <a:off x="339892" y="4460015"/>
            <a:ext cx="11437270" cy="2313192"/>
          </a:xfrm>
          <a:prstGeom prst="rect">
            <a:avLst/>
          </a:prstGeom>
        </p:spPr>
      </p:pic>
      <p:sp>
        <p:nvSpPr>
          <p:cNvPr id="4" name="TextBox 3">
            <a:extLst>
              <a:ext uri="{FF2B5EF4-FFF2-40B4-BE49-F238E27FC236}">
                <a16:creationId xmlns:a16="http://schemas.microsoft.com/office/drawing/2014/main" id="{DB24832F-2CCA-2F24-7AB2-4431E72B2001}"/>
              </a:ext>
            </a:extLst>
          </p:cNvPr>
          <p:cNvSpPr txBox="1"/>
          <p:nvPr/>
        </p:nvSpPr>
        <p:spPr>
          <a:xfrm>
            <a:off x="4398295" y="739558"/>
            <a:ext cx="7378867"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44546A"/>
                </a:solidFill>
                <a:cs typeface="Segoe UI"/>
              </a:rPr>
              <a:t>"I did have</a:t>
            </a:r>
            <a:r>
              <a:rPr lang="en-US" sz="2000" dirty="0">
                <a:cs typeface="Segoe UI"/>
              </a:rPr>
              <a:t> </a:t>
            </a:r>
            <a:r>
              <a:rPr lang="en-US" sz="2000" dirty="0">
                <a:solidFill>
                  <a:srgbClr val="0070C0"/>
                </a:solidFill>
                <a:cs typeface="Segoe UI"/>
              </a:rPr>
              <a:t>my colleagues </a:t>
            </a:r>
            <a:r>
              <a:rPr lang="en-US" sz="2000" dirty="0">
                <a:solidFill>
                  <a:srgbClr val="44546A"/>
                </a:solidFill>
                <a:cs typeface="Segoe UI"/>
              </a:rPr>
              <a:t>and one of my colleagues was</a:t>
            </a:r>
            <a:r>
              <a:rPr lang="en-US" sz="2000" dirty="0">
                <a:cs typeface="Segoe UI"/>
              </a:rPr>
              <a:t> </a:t>
            </a:r>
            <a:r>
              <a:rPr lang="en-US" sz="2000" dirty="0">
                <a:solidFill>
                  <a:srgbClr val="0070C0"/>
                </a:solidFill>
                <a:cs typeface="Segoe UI"/>
              </a:rPr>
              <a:t>very supportive</a:t>
            </a:r>
            <a:r>
              <a:rPr lang="en-US" sz="2000" dirty="0">
                <a:cs typeface="Segoe UI"/>
              </a:rPr>
              <a:t>"​</a:t>
            </a:r>
            <a:endParaRPr lang="en-US" sz="2000" dirty="0">
              <a:ea typeface="Calibri"/>
              <a:cs typeface="Segoe UI"/>
            </a:endParaRPr>
          </a:p>
          <a:p>
            <a:r>
              <a:rPr lang="en-US" sz="2000" dirty="0">
                <a:cs typeface="Segoe UI"/>
              </a:rPr>
              <a:t>​</a:t>
            </a:r>
            <a:endParaRPr lang="en-US" sz="2000" dirty="0">
              <a:ea typeface="Calibri"/>
              <a:cs typeface="Segoe UI"/>
            </a:endParaRPr>
          </a:p>
          <a:p>
            <a:r>
              <a:rPr lang="en-US" sz="2000" dirty="0">
                <a:solidFill>
                  <a:srgbClr val="44546A"/>
                </a:solidFill>
                <a:cs typeface="Segoe UI"/>
              </a:rPr>
              <a:t>"we all ended up having a situation where </a:t>
            </a:r>
            <a:r>
              <a:rPr lang="en-US" sz="2000" dirty="0">
                <a:solidFill>
                  <a:srgbClr val="0070C0"/>
                </a:solidFill>
                <a:cs typeface="Segoe UI"/>
              </a:rPr>
              <a:t>we were involved in a miss-diagnosis</a:t>
            </a:r>
            <a:r>
              <a:rPr lang="en-US" sz="2000" dirty="0">
                <a:solidFill>
                  <a:srgbClr val="44546A"/>
                </a:solidFill>
                <a:cs typeface="Segoe UI"/>
              </a:rPr>
              <a:t>. . . we had to chat amongst ourselves in order to get a little bit of . . . I suppose</a:t>
            </a:r>
            <a:r>
              <a:rPr lang="en-US" sz="2000" dirty="0">
                <a:solidFill>
                  <a:srgbClr val="0070C0"/>
                </a:solidFill>
                <a:cs typeface="Segoe UI"/>
              </a:rPr>
              <a:t> comfort </a:t>
            </a:r>
            <a:r>
              <a:rPr lang="en-US" sz="2000" dirty="0">
                <a:cs typeface="Segoe UI"/>
              </a:rPr>
              <a:t>. . . </a:t>
            </a:r>
            <a:r>
              <a:rPr lang="en-US" sz="2000" dirty="0">
                <a:solidFill>
                  <a:srgbClr val="44546A"/>
                </a:solidFill>
                <a:cs typeface="Segoe UI"/>
              </a:rPr>
              <a:t>you know a bit of support"​</a:t>
            </a:r>
          </a:p>
          <a:p>
            <a:endParaRPr lang="en-US" sz="2000" dirty="0">
              <a:solidFill>
                <a:srgbClr val="44546A"/>
              </a:solidFill>
              <a:ea typeface="Calibri"/>
              <a:cs typeface="Segoe UI"/>
            </a:endParaRPr>
          </a:p>
          <a:p>
            <a:r>
              <a:rPr lang="en-US" sz="2000" dirty="0">
                <a:solidFill>
                  <a:srgbClr val="44546A"/>
                </a:solidFill>
                <a:ea typeface="Calibri"/>
                <a:cs typeface="Segoe UI"/>
              </a:rPr>
              <a:t>“I think that one person I talked to the most just knew ‘ cause they’d been in similar situations, so </a:t>
            </a:r>
            <a:r>
              <a:rPr lang="en-US" sz="2000" dirty="0">
                <a:solidFill>
                  <a:srgbClr val="0070C0"/>
                </a:solidFill>
                <a:ea typeface="Calibri"/>
                <a:cs typeface="Segoe UI"/>
              </a:rPr>
              <a:t>they understood how you felt, the guilt</a:t>
            </a:r>
            <a:r>
              <a:rPr lang="en-US" sz="2000" dirty="0">
                <a:solidFill>
                  <a:srgbClr val="44546A"/>
                </a:solidFill>
                <a:ea typeface="Calibri"/>
                <a:cs typeface="Segoe UI"/>
              </a:rPr>
              <a:t>, all the feelings that you had </a:t>
            </a:r>
            <a:r>
              <a:rPr lang="en-US" sz="2000" dirty="0" err="1">
                <a:solidFill>
                  <a:srgbClr val="44546A"/>
                </a:solidFill>
                <a:ea typeface="Calibri"/>
                <a:cs typeface="Segoe UI"/>
              </a:rPr>
              <a:t>‘cause</a:t>
            </a:r>
            <a:r>
              <a:rPr lang="en-US" sz="2000" dirty="0">
                <a:solidFill>
                  <a:srgbClr val="44546A"/>
                </a:solidFill>
                <a:ea typeface="Calibri"/>
                <a:cs typeface="Segoe UI"/>
              </a:rPr>
              <a:t> they’d been there before”</a:t>
            </a:r>
          </a:p>
        </p:txBody>
      </p:sp>
      <p:sp>
        <p:nvSpPr>
          <p:cNvPr id="8" name="Content Placeholder 7">
            <a:extLst>
              <a:ext uri="{FF2B5EF4-FFF2-40B4-BE49-F238E27FC236}">
                <a16:creationId xmlns:a16="http://schemas.microsoft.com/office/drawing/2014/main" id="{62F8FE10-8E07-E230-AB46-E6B1CBBF1F13}"/>
              </a:ext>
            </a:extLst>
          </p:cNvPr>
          <p:cNvSpPr>
            <a:spLocks noGrp="1"/>
          </p:cNvSpPr>
          <p:nvPr>
            <p:ph idx="1"/>
          </p:nvPr>
        </p:nvSpPr>
        <p:spPr>
          <a:xfrm>
            <a:off x="4522117" y="199152"/>
            <a:ext cx="4076700" cy="455613"/>
          </a:xfrm>
        </p:spPr>
        <p:txBody>
          <a:bodyPr vert="horz" lIns="91440" tIns="45720" rIns="91440" bIns="45720" rtlCol="0" anchor="t">
            <a:noAutofit/>
          </a:bodyPr>
          <a:lstStyle/>
          <a:p>
            <a:pPr marL="0" indent="0">
              <a:buNone/>
            </a:pPr>
            <a:r>
              <a:rPr lang="en-US" dirty="0">
                <a:solidFill>
                  <a:schemeClr val="tx2"/>
                </a:solidFill>
                <a:cs typeface="Calibri" panose="020F0502020204030204"/>
              </a:rPr>
              <a:t>Colleague Support</a:t>
            </a:r>
          </a:p>
        </p:txBody>
      </p:sp>
      <p:sp>
        <p:nvSpPr>
          <p:cNvPr id="11" name="Content Placeholder 7">
            <a:extLst>
              <a:ext uri="{FF2B5EF4-FFF2-40B4-BE49-F238E27FC236}">
                <a16:creationId xmlns:a16="http://schemas.microsoft.com/office/drawing/2014/main" id="{532BADF8-52D9-066F-4462-2B5775F8A8BE}"/>
              </a:ext>
            </a:extLst>
          </p:cNvPr>
          <p:cNvSpPr txBox="1">
            <a:spLocks/>
          </p:cNvSpPr>
          <p:nvPr/>
        </p:nvSpPr>
        <p:spPr>
          <a:xfrm>
            <a:off x="339892" y="3868233"/>
            <a:ext cx="4076700" cy="45561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a:solidFill>
                  <a:schemeClr val="tx2"/>
                </a:solidFill>
                <a:cs typeface="Calibri" panose="020F0502020204030204"/>
              </a:rPr>
              <a:t>Organisation</a:t>
            </a:r>
            <a:r>
              <a:rPr lang="en-US" dirty="0">
                <a:solidFill>
                  <a:schemeClr val="tx2"/>
                </a:solidFill>
                <a:cs typeface="Calibri" panose="020F0502020204030204"/>
              </a:rPr>
              <a:t> Support</a:t>
            </a:r>
          </a:p>
        </p:txBody>
      </p:sp>
    </p:spTree>
    <p:extLst>
      <p:ext uri="{BB962C8B-B14F-4D97-AF65-F5344CB8AC3E}">
        <p14:creationId xmlns:p14="http://schemas.microsoft.com/office/powerpoint/2010/main" val="17217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6958203" y="638089"/>
            <a:ext cx="4599813" cy="1476801"/>
          </a:xfrm>
        </p:spPr>
        <p:txBody>
          <a:bodyPr vert="horz" lIns="91440" tIns="45720" rIns="91440" bIns="45720" rtlCol="0" anchor="b">
            <a:normAutofit/>
          </a:bodyPr>
          <a:lstStyle/>
          <a:p>
            <a:r>
              <a:rPr lang="en-US" kern="1200" dirty="0">
                <a:solidFill>
                  <a:schemeClr val="tx2"/>
                </a:solidFill>
                <a:latin typeface="+mj-lt"/>
                <a:ea typeface="+mj-ea"/>
                <a:cs typeface="+mj-cs"/>
              </a:rPr>
              <a:t>Support</a:t>
            </a:r>
            <a:r>
              <a:rPr lang="en-US" sz="4000" kern="1200" dirty="0">
                <a:solidFill>
                  <a:schemeClr val="tx2"/>
                </a:solidFill>
                <a:latin typeface="+mj-lt"/>
                <a:ea typeface="+mj-ea"/>
                <a:cs typeface="+mj-cs"/>
              </a:rPr>
              <a:t> </a:t>
            </a:r>
          </a:p>
        </p:txBody>
      </p:sp>
      <p:sp>
        <p:nvSpPr>
          <p:cNvPr id="42"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3549799-1E8A-0B48-9DCF-0F6C0D08756D}"/>
              </a:ext>
            </a:extLst>
          </p:cNvPr>
          <p:cNvSpPr txBox="1"/>
          <p:nvPr/>
        </p:nvSpPr>
        <p:spPr>
          <a:xfrm>
            <a:off x="489966" y="3034951"/>
            <a:ext cx="1106805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dirty="0">
                <a:solidFill>
                  <a:srgbClr val="44546A"/>
                </a:solidFill>
                <a:cs typeface="Segoe UI"/>
              </a:rPr>
              <a:t>"</a:t>
            </a:r>
            <a:r>
              <a:rPr lang="en-US" sz="2400" i="1" dirty="0">
                <a:solidFill>
                  <a:srgbClr val="0070C0"/>
                </a:solidFill>
                <a:cs typeface="Segoe UI"/>
              </a:rPr>
              <a:t>Very casual</a:t>
            </a:r>
            <a:r>
              <a:rPr lang="en-US" sz="2400" i="1" dirty="0">
                <a:solidFill>
                  <a:srgbClr val="44546A"/>
                </a:solidFill>
                <a:cs typeface="Segoe UI"/>
              </a:rPr>
              <a:t> . . . looking back, He didn't let any of this stuff ever hit any of the sonographers . . . he'd just </a:t>
            </a:r>
            <a:r>
              <a:rPr lang="en-US" sz="2400" i="1" dirty="0">
                <a:solidFill>
                  <a:srgbClr val="0070C0"/>
                </a:solidFill>
                <a:cs typeface="Segoe UI"/>
              </a:rPr>
              <a:t>drop it into conversation and say it's fine</a:t>
            </a:r>
            <a:r>
              <a:rPr lang="en-US" sz="2400" i="1" dirty="0">
                <a:solidFill>
                  <a:srgbClr val="44546A"/>
                </a:solidFill>
                <a:cs typeface="Segoe UI"/>
              </a:rPr>
              <a:t>. Don't worry about it. Hasn't changed the outcome. Absolutely fine. It's dealt with.</a:t>
            </a:r>
            <a:r>
              <a:rPr lang="en-US" sz="2400" i="1" dirty="0">
                <a:solidFill>
                  <a:srgbClr val="0070C0"/>
                </a:solidFill>
                <a:cs typeface="Segoe UI"/>
              </a:rPr>
              <a:t> Don't worry about it</a:t>
            </a:r>
            <a:r>
              <a:rPr lang="en-US" sz="2400" i="1" dirty="0">
                <a:solidFill>
                  <a:srgbClr val="44546A"/>
                </a:solidFill>
                <a:cs typeface="Segoe UI"/>
              </a:rPr>
              <a:t>. . .  . . . and that's how he was with everyone with errors. </a:t>
            </a:r>
            <a:r>
              <a:rPr lang="en-US" sz="2400" dirty="0">
                <a:solidFill>
                  <a:srgbClr val="44546A"/>
                </a:solidFill>
                <a:cs typeface="Segoe UI"/>
              </a:rPr>
              <a:t>​</a:t>
            </a:r>
          </a:p>
          <a:p>
            <a:endParaRPr lang="en-US" sz="2400" dirty="0">
              <a:solidFill>
                <a:srgbClr val="44546A"/>
              </a:solidFill>
              <a:cs typeface="Arial"/>
            </a:endParaRPr>
          </a:p>
          <a:p>
            <a:r>
              <a:rPr lang="en-US" sz="2400" i="1" dirty="0">
                <a:solidFill>
                  <a:srgbClr val="44546A"/>
                </a:solidFill>
                <a:cs typeface="Segoe UI"/>
              </a:rPr>
              <a:t>Which on the one hand is great, but </a:t>
            </a:r>
            <a:r>
              <a:rPr lang="en-US" sz="2400" i="1" dirty="0">
                <a:solidFill>
                  <a:srgbClr val="0070C0"/>
                </a:solidFill>
                <a:cs typeface="Segoe UI"/>
              </a:rPr>
              <a:t>it misses opportunities for learning</a:t>
            </a:r>
            <a:r>
              <a:rPr lang="en-US" sz="2400" i="1" dirty="0">
                <a:solidFill>
                  <a:srgbClr val="44546A"/>
                </a:solidFill>
                <a:cs typeface="Segoe UI"/>
              </a:rPr>
              <a:t> and it misses opportunities for </a:t>
            </a:r>
            <a:r>
              <a:rPr lang="en-US" sz="2400" i="1" dirty="0">
                <a:solidFill>
                  <a:srgbClr val="0070C0"/>
                </a:solidFill>
                <a:cs typeface="Segoe UI"/>
              </a:rPr>
              <a:t>identifying weak points</a:t>
            </a:r>
            <a:r>
              <a:rPr lang="en-US" sz="2400" i="1" dirty="0">
                <a:solidFill>
                  <a:srgbClr val="44546A"/>
                </a:solidFill>
                <a:cs typeface="Segoe UI"/>
              </a:rPr>
              <a:t> . . . making sure that you learn from them. </a:t>
            </a:r>
            <a:r>
              <a:rPr lang="en-US" sz="2400" dirty="0">
                <a:solidFill>
                  <a:srgbClr val="44546A"/>
                </a:solidFill>
                <a:cs typeface="Segoe UI"/>
              </a:rPr>
              <a:t> ​</a:t>
            </a:r>
            <a:endParaRPr lang="en-US" sz="2400" dirty="0">
              <a:solidFill>
                <a:srgbClr val="44546A"/>
              </a:solidFill>
              <a:ea typeface="Calibri"/>
              <a:cs typeface="Segoe UI"/>
            </a:endParaRPr>
          </a:p>
          <a:p>
            <a:r>
              <a:rPr lang="en-US" sz="2400" i="1" dirty="0">
                <a:solidFill>
                  <a:srgbClr val="44546A"/>
                </a:solidFill>
                <a:cs typeface="Segoe UI"/>
              </a:rPr>
              <a:t>It is . . . it's a </a:t>
            </a:r>
            <a:r>
              <a:rPr lang="en-US" sz="2400" i="1" dirty="0">
                <a:solidFill>
                  <a:srgbClr val="0070C0"/>
                </a:solidFill>
                <a:cs typeface="Segoe UI"/>
              </a:rPr>
              <a:t>missed opportunity for professional development, for safety</a:t>
            </a:r>
            <a:r>
              <a:rPr lang="en-US" sz="2400" i="1" dirty="0">
                <a:solidFill>
                  <a:srgbClr val="44546A"/>
                </a:solidFill>
                <a:cs typeface="Segoe UI"/>
              </a:rPr>
              <a:t>."  </a:t>
            </a:r>
            <a:endParaRPr lang="en-US" sz="2400" i="1" dirty="0">
              <a:solidFill>
                <a:srgbClr val="44546A"/>
              </a:solidFill>
              <a:ea typeface="Calibri"/>
              <a:cs typeface="Segoe UI"/>
            </a:endParaRPr>
          </a:p>
        </p:txBody>
      </p:sp>
      <p:sp>
        <p:nvSpPr>
          <p:cNvPr id="4" name="Content Placeholder 7">
            <a:extLst>
              <a:ext uri="{FF2B5EF4-FFF2-40B4-BE49-F238E27FC236}">
                <a16:creationId xmlns:a16="http://schemas.microsoft.com/office/drawing/2014/main" id="{3C5399F2-7C0A-2C74-212A-F4BCF92A8A42}"/>
              </a:ext>
            </a:extLst>
          </p:cNvPr>
          <p:cNvSpPr>
            <a:spLocks noGrp="1"/>
          </p:cNvSpPr>
          <p:nvPr>
            <p:ph sz="half" idx="1"/>
          </p:nvPr>
        </p:nvSpPr>
        <p:spPr>
          <a:xfrm>
            <a:off x="688622" y="2487802"/>
            <a:ext cx="4076700" cy="455613"/>
          </a:xfrm>
        </p:spPr>
        <p:txBody>
          <a:bodyPr vert="horz" lIns="91440" tIns="45720" rIns="91440" bIns="45720" rtlCol="0" anchor="t">
            <a:normAutofit lnSpcReduction="10000"/>
          </a:bodyPr>
          <a:lstStyle/>
          <a:p>
            <a:pPr marL="0" indent="0">
              <a:buNone/>
            </a:pPr>
            <a:r>
              <a:rPr lang="en-US" dirty="0">
                <a:solidFill>
                  <a:schemeClr val="tx2"/>
                </a:solidFill>
                <a:cs typeface="Calibri" panose="020F0502020204030204"/>
              </a:rPr>
              <a:t>Manager Support</a:t>
            </a:r>
          </a:p>
        </p:txBody>
      </p:sp>
    </p:spTree>
    <p:extLst>
      <p:ext uri="{BB962C8B-B14F-4D97-AF65-F5344CB8AC3E}">
        <p14:creationId xmlns:p14="http://schemas.microsoft.com/office/powerpoint/2010/main" val="2444821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3EFFA22-9DD1-7F0D-6453-0806453D9D06}"/>
              </a:ext>
            </a:extLst>
          </p:cNvPr>
          <p:cNvSpPr>
            <a:spLocks noGrp="1"/>
          </p:cNvSpPr>
          <p:nvPr>
            <p:ph type="title"/>
          </p:nvPr>
        </p:nvSpPr>
        <p:spPr>
          <a:xfrm>
            <a:off x="572493" y="238539"/>
            <a:ext cx="11018520" cy="1434415"/>
          </a:xfrm>
        </p:spPr>
        <p:txBody>
          <a:bodyPr anchor="b">
            <a:normAutofit/>
          </a:bodyPr>
          <a:lstStyle/>
          <a:p>
            <a:r>
              <a:rPr lang="en-US" dirty="0">
                <a:solidFill>
                  <a:schemeClr val="tx2"/>
                </a:solidFill>
                <a:cs typeface="Calibri Light" panose="020F0302020204030204"/>
              </a:rPr>
              <a:t>Individual Needs / Desire for Change</a:t>
            </a:r>
          </a:p>
        </p:txBody>
      </p:sp>
      <p:sp>
        <p:nvSpPr>
          <p:cNvPr id="3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61BF228-81EC-67E5-B659-E728BD4D7479}"/>
              </a:ext>
            </a:extLst>
          </p:cNvPr>
          <p:cNvSpPr>
            <a:spLocks noGrp="1"/>
          </p:cNvSpPr>
          <p:nvPr>
            <p:ph idx="1"/>
          </p:nvPr>
        </p:nvSpPr>
        <p:spPr>
          <a:xfrm>
            <a:off x="417177" y="2338397"/>
            <a:ext cx="7657107" cy="4185847"/>
          </a:xfrm>
        </p:spPr>
        <p:txBody>
          <a:bodyPr vert="horz" lIns="91440" tIns="45720" rIns="91440" bIns="45720" rtlCol="0" anchor="t">
            <a:normAutofit/>
          </a:bodyPr>
          <a:lstStyle/>
          <a:p>
            <a:r>
              <a:rPr lang="en-US" sz="2400" dirty="0">
                <a:solidFill>
                  <a:schemeClr val="tx2"/>
                </a:solidFill>
                <a:cs typeface="Calibri"/>
              </a:rPr>
              <a:t>Change in department culture</a:t>
            </a:r>
          </a:p>
          <a:p>
            <a:r>
              <a:rPr lang="en-US" sz="2400" dirty="0">
                <a:solidFill>
                  <a:srgbClr val="0070C0"/>
                </a:solidFill>
                <a:cs typeface="Calibri"/>
              </a:rPr>
              <a:t>Part of the MDT case reviews / having a voice </a:t>
            </a:r>
            <a:endParaRPr lang="en-US" sz="2400" dirty="0">
              <a:solidFill>
                <a:srgbClr val="0070C0"/>
              </a:solidFill>
              <a:ea typeface="Calibri"/>
              <a:cs typeface="Calibri"/>
            </a:endParaRPr>
          </a:p>
          <a:p>
            <a:r>
              <a:rPr lang="en-US" sz="2400" dirty="0">
                <a:solidFill>
                  <a:schemeClr val="tx2"/>
                </a:solidFill>
                <a:cs typeface="Calibri"/>
              </a:rPr>
              <a:t>Change how they learn about the error</a:t>
            </a:r>
            <a:endParaRPr lang="en-US" sz="2400" dirty="0">
              <a:solidFill>
                <a:schemeClr val="tx2"/>
              </a:solidFill>
              <a:ea typeface="Calibri"/>
              <a:cs typeface="Calibri"/>
            </a:endParaRPr>
          </a:p>
          <a:p>
            <a:r>
              <a:rPr lang="en-US" sz="2400" dirty="0">
                <a:solidFill>
                  <a:schemeClr val="tx2"/>
                </a:solidFill>
                <a:cs typeface="Calibri"/>
              </a:rPr>
              <a:t>A peaceful location to recover and re-compose</a:t>
            </a:r>
            <a:endParaRPr lang="en-US" sz="2400" dirty="0">
              <a:solidFill>
                <a:schemeClr val="tx2"/>
              </a:solidFill>
              <a:ea typeface="Calibri"/>
              <a:cs typeface="Calibri"/>
            </a:endParaRPr>
          </a:p>
          <a:p>
            <a:r>
              <a:rPr lang="en-US" sz="2400" dirty="0">
                <a:solidFill>
                  <a:schemeClr val="tx2"/>
                </a:solidFill>
                <a:cs typeface="Calibri"/>
              </a:rPr>
              <a:t>Discussion with line manager or supervisor</a:t>
            </a:r>
            <a:endParaRPr lang="en-US" sz="2400" dirty="0">
              <a:solidFill>
                <a:schemeClr val="tx2"/>
              </a:solidFill>
              <a:ea typeface="Calibri"/>
              <a:cs typeface="Calibri"/>
            </a:endParaRPr>
          </a:p>
          <a:p>
            <a:r>
              <a:rPr lang="en-US" sz="2400" dirty="0">
                <a:solidFill>
                  <a:srgbClr val="0070C0"/>
                </a:solidFill>
                <a:cs typeface="Calibri"/>
              </a:rPr>
              <a:t>Ability to talk to a respected peer</a:t>
            </a:r>
            <a:endParaRPr lang="en-US" sz="2400" dirty="0">
              <a:solidFill>
                <a:srgbClr val="0070C0"/>
              </a:solidFill>
              <a:ea typeface="Calibri"/>
              <a:cs typeface="Calibri"/>
            </a:endParaRPr>
          </a:p>
          <a:p>
            <a:r>
              <a:rPr lang="en-US" sz="2400" dirty="0">
                <a:solidFill>
                  <a:schemeClr val="tx2"/>
                </a:solidFill>
                <a:cs typeface="Calibri"/>
              </a:rPr>
              <a:t>Access to a Counseller / Employee Assistance Program</a:t>
            </a:r>
            <a:endParaRPr lang="en-US" sz="2400" dirty="0">
              <a:solidFill>
                <a:schemeClr val="tx2"/>
              </a:solidFill>
              <a:ea typeface="Calibri"/>
              <a:cs typeface="Calibri"/>
            </a:endParaRPr>
          </a:p>
          <a:p>
            <a:endParaRPr lang="en-US" sz="2200" dirty="0">
              <a:cs typeface="Calibri"/>
            </a:endParaRPr>
          </a:p>
        </p:txBody>
      </p:sp>
      <p:pic>
        <p:nvPicPr>
          <p:cNvPr id="27" name="Picture 26" descr="Autumn leaves color progression">
            <a:extLst>
              <a:ext uri="{FF2B5EF4-FFF2-40B4-BE49-F238E27FC236}">
                <a16:creationId xmlns:a16="http://schemas.microsoft.com/office/drawing/2014/main" id="{72EA2432-191D-2968-F3FD-FDFA86D38C8B}"/>
              </a:ext>
            </a:extLst>
          </p:cNvPr>
          <p:cNvPicPr>
            <a:picLocks noChangeAspect="1"/>
          </p:cNvPicPr>
          <p:nvPr/>
        </p:nvPicPr>
        <p:blipFill rotWithShape="1">
          <a:blip r:embed="rId3"/>
          <a:srcRect l="18941" r="16843" b="2"/>
          <a:stretch/>
        </p:blipFill>
        <p:spPr>
          <a:xfrm>
            <a:off x="7675658" y="2093976"/>
            <a:ext cx="3941064" cy="4096512"/>
          </a:xfrm>
          <a:prstGeom prst="rect">
            <a:avLst/>
          </a:prstGeom>
        </p:spPr>
      </p:pic>
    </p:spTree>
    <p:extLst>
      <p:ext uri="{BB962C8B-B14F-4D97-AF65-F5344CB8AC3E}">
        <p14:creationId xmlns:p14="http://schemas.microsoft.com/office/powerpoint/2010/main" val="1145469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711560" cy="6858000"/>
            <a:chOff x="651279" y="598259"/>
            <a:chExt cx="6664784" cy="5680742"/>
          </a:xfrm>
        </p:grpSpPr>
        <p:sp>
          <p:nvSpPr>
            <p:cNvPr id="15"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6647680"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6664784"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786385" y="841248"/>
            <a:ext cx="2853125" cy="5340097"/>
          </a:xfrm>
        </p:spPr>
        <p:txBody>
          <a:bodyPr anchor="ctr">
            <a:normAutofit/>
          </a:bodyPr>
          <a:lstStyle/>
          <a:p>
            <a:r>
              <a:rPr lang="en-GB" sz="4800" dirty="0">
                <a:solidFill>
                  <a:schemeClr val="bg1"/>
                </a:solidFill>
              </a:rPr>
              <a:t>Key Findings</a:t>
            </a:r>
          </a:p>
        </p:txBody>
      </p:sp>
      <p:sp>
        <p:nvSpPr>
          <p:cNvPr id="5" name="Content Placeholder 4"/>
          <p:cNvSpPr>
            <a:spLocks noGrp="1"/>
          </p:cNvSpPr>
          <p:nvPr>
            <p:ph idx="1"/>
          </p:nvPr>
        </p:nvSpPr>
        <p:spPr>
          <a:xfrm>
            <a:off x="3927150" y="203453"/>
            <a:ext cx="8059098" cy="6654547"/>
          </a:xfrm>
        </p:spPr>
        <p:txBody>
          <a:bodyPr vert="horz" lIns="91440" tIns="45720" rIns="91440" bIns="45720" rtlCol="0" anchor="ctr">
            <a:normAutofit fontScale="92500" lnSpcReduction="10000"/>
          </a:bodyPr>
          <a:lstStyle/>
          <a:p>
            <a:r>
              <a:rPr lang="en-GB" sz="2400" dirty="0">
                <a:solidFill>
                  <a:schemeClr val="tx2"/>
                </a:solidFill>
                <a:cs typeface="Calibri"/>
              </a:rPr>
              <a:t>Only one Sonographer had heard of 2nd victim phenomena – all experienced it </a:t>
            </a:r>
          </a:p>
          <a:p>
            <a:r>
              <a:rPr lang="en-GB" sz="2400" dirty="0">
                <a:solidFill>
                  <a:schemeClr val="tx2"/>
                </a:solidFill>
              </a:rPr>
              <a:t>Obstetric Sonographers experience both psychological and physical distress following an adverse incident/ error</a:t>
            </a:r>
            <a:endParaRPr lang="en-GB" sz="2400" dirty="0">
              <a:solidFill>
                <a:schemeClr val="tx2"/>
              </a:solidFill>
              <a:cs typeface="Calibri"/>
            </a:endParaRPr>
          </a:p>
          <a:p>
            <a:r>
              <a:rPr lang="en-GB" sz="2400" dirty="0">
                <a:solidFill>
                  <a:schemeClr val="tx2"/>
                </a:solidFill>
              </a:rPr>
              <a:t>Level of Support: </a:t>
            </a:r>
            <a:endParaRPr lang="en-GB" sz="2400" dirty="0">
              <a:solidFill>
                <a:schemeClr val="tx2"/>
              </a:solidFill>
              <a:cs typeface="Calibri"/>
            </a:endParaRPr>
          </a:p>
          <a:p>
            <a:pPr lvl="1"/>
            <a:r>
              <a:rPr lang="en-GB" sz="2000" dirty="0">
                <a:solidFill>
                  <a:schemeClr val="tx2"/>
                </a:solidFill>
              </a:rPr>
              <a:t>Colleagues most supportive</a:t>
            </a:r>
            <a:endParaRPr lang="en-GB" sz="2000" dirty="0">
              <a:solidFill>
                <a:schemeClr val="tx2"/>
              </a:solidFill>
              <a:ea typeface="Calibri"/>
              <a:cs typeface="Calibri"/>
            </a:endParaRPr>
          </a:p>
          <a:p>
            <a:pPr lvl="1"/>
            <a:r>
              <a:rPr lang="en-GB" sz="2000" dirty="0">
                <a:solidFill>
                  <a:schemeClr val="tx2"/>
                </a:solidFill>
              </a:rPr>
              <a:t>Managers variable support</a:t>
            </a:r>
            <a:endParaRPr lang="en-GB" sz="2000" dirty="0">
              <a:solidFill>
                <a:schemeClr val="tx2"/>
              </a:solidFill>
              <a:ea typeface="Calibri"/>
              <a:cs typeface="Calibri"/>
            </a:endParaRPr>
          </a:p>
          <a:p>
            <a:pPr lvl="1"/>
            <a:r>
              <a:rPr lang="en-GB" sz="2000" dirty="0">
                <a:solidFill>
                  <a:schemeClr val="tx2"/>
                </a:solidFill>
              </a:rPr>
              <a:t>Organisations poor / limited </a:t>
            </a:r>
            <a:r>
              <a:rPr lang="en-GB" sz="1800" dirty="0">
                <a:solidFill>
                  <a:schemeClr val="tx2"/>
                </a:solidFill>
              </a:rPr>
              <a:t> </a:t>
            </a:r>
            <a:endParaRPr lang="en-GB" sz="1800" dirty="0">
              <a:solidFill>
                <a:schemeClr val="tx2"/>
              </a:solidFill>
              <a:cs typeface="Calibri"/>
            </a:endParaRPr>
          </a:p>
          <a:p>
            <a:r>
              <a:rPr lang="en-GB" sz="2400" dirty="0">
                <a:solidFill>
                  <a:schemeClr val="tx2"/>
                </a:solidFill>
              </a:rPr>
              <a:t>Professional self-efficacy is negatively impacted, but 2</a:t>
            </a:r>
            <a:r>
              <a:rPr lang="en-GB" sz="2400" baseline="30000" dirty="0">
                <a:solidFill>
                  <a:schemeClr val="tx2"/>
                </a:solidFill>
              </a:rPr>
              <a:t>nd</a:t>
            </a:r>
            <a:r>
              <a:rPr lang="en-GB" sz="2400" dirty="0">
                <a:solidFill>
                  <a:schemeClr val="tx2"/>
                </a:solidFill>
              </a:rPr>
              <a:t> victims had greater resilience </a:t>
            </a:r>
            <a:endParaRPr lang="en-GB" sz="2400" dirty="0">
              <a:solidFill>
                <a:schemeClr val="tx2"/>
              </a:solidFill>
              <a:cs typeface="Calibri" panose="020F0502020204030204"/>
            </a:endParaRPr>
          </a:p>
          <a:p>
            <a:r>
              <a:rPr lang="en-GB" sz="2400" dirty="0">
                <a:solidFill>
                  <a:schemeClr val="tx2"/>
                </a:solidFill>
              </a:rPr>
              <a:t>All displayed an increased desire to seek other posts </a:t>
            </a:r>
            <a:endParaRPr lang="en-GB" sz="2400" dirty="0">
              <a:solidFill>
                <a:schemeClr val="tx2"/>
              </a:solidFill>
              <a:cs typeface="Calibri"/>
            </a:endParaRPr>
          </a:p>
          <a:p>
            <a:r>
              <a:rPr lang="en-GB" sz="2400" dirty="0">
                <a:solidFill>
                  <a:schemeClr val="tx2"/>
                </a:solidFill>
              </a:rPr>
              <a:t>Desire for change: </a:t>
            </a:r>
            <a:endParaRPr lang="en-GB" sz="2400" dirty="0">
              <a:solidFill>
                <a:schemeClr val="tx2"/>
              </a:solidFill>
              <a:cs typeface="Calibri"/>
            </a:endParaRPr>
          </a:p>
          <a:p>
            <a:pPr lvl="1"/>
            <a:r>
              <a:rPr lang="en-GB" sz="2000" dirty="0">
                <a:solidFill>
                  <a:schemeClr val="tx2"/>
                </a:solidFill>
                <a:cs typeface="Calibri"/>
              </a:rPr>
              <a:t>Department culture</a:t>
            </a:r>
            <a:endParaRPr lang="en-GB" sz="2000" dirty="0">
              <a:solidFill>
                <a:schemeClr val="tx2"/>
              </a:solidFill>
              <a:ea typeface="Calibri"/>
              <a:cs typeface="Calibri"/>
            </a:endParaRPr>
          </a:p>
          <a:p>
            <a:pPr lvl="1"/>
            <a:r>
              <a:rPr lang="en-GB" sz="2000" dirty="0">
                <a:solidFill>
                  <a:schemeClr val="tx2"/>
                </a:solidFill>
                <a:cs typeface="Calibri"/>
              </a:rPr>
              <a:t>To have a voice - to be included MDT reviewing cases</a:t>
            </a:r>
            <a:endParaRPr lang="en-GB" sz="2000" dirty="0">
              <a:solidFill>
                <a:schemeClr val="tx2"/>
              </a:solidFill>
              <a:ea typeface="Calibri"/>
              <a:cs typeface="Calibri"/>
            </a:endParaRPr>
          </a:p>
          <a:p>
            <a:r>
              <a:rPr lang="en-GB" sz="2400" dirty="0">
                <a:solidFill>
                  <a:schemeClr val="tx2"/>
                </a:solidFill>
              </a:rPr>
              <a:t>Most favoured support mechanisms include:		</a:t>
            </a:r>
            <a:endParaRPr lang="en-GB" sz="2400" dirty="0">
              <a:solidFill>
                <a:schemeClr val="tx2"/>
              </a:solidFill>
              <a:cs typeface="Calibri"/>
            </a:endParaRPr>
          </a:p>
          <a:p>
            <a:pPr lvl="1"/>
            <a:r>
              <a:rPr lang="en-GB" dirty="0">
                <a:solidFill>
                  <a:schemeClr val="tx2"/>
                </a:solidFill>
              </a:rPr>
              <a:t>A person-centred approach</a:t>
            </a:r>
            <a:endParaRPr lang="en-GB" dirty="0">
              <a:solidFill>
                <a:schemeClr val="tx2"/>
              </a:solidFill>
              <a:cs typeface="Calibri"/>
            </a:endParaRPr>
          </a:p>
          <a:p>
            <a:pPr lvl="1"/>
            <a:r>
              <a:rPr lang="en-GB" dirty="0">
                <a:solidFill>
                  <a:schemeClr val="tx2"/>
                </a:solidFill>
              </a:rPr>
              <a:t>A peaceful location to recover and recompose </a:t>
            </a:r>
            <a:endParaRPr lang="en-GB" dirty="0">
              <a:solidFill>
                <a:schemeClr val="tx2"/>
              </a:solidFill>
              <a:cs typeface="Calibri"/>
            </a:endParaRPr>
          </a:p>
          <a:p>
            <a:pPr lvl="1"/>
            <a:r>
              <a:rPr lang="en-GB" dirty="0">
                <a:solidFill>
                  <a:schemeClr val="tx2"/>
                </a:solidFill>
              </a:rPr>
              <a:t>A respected peer to discuss the details of what happened </a:t>
            </a:r>
            <a:endParaRPr lang="en-GB" dirty="0">
              <a:solidFill>
                <a:schemeClr val="tx2"/>
              </a:solidFill>
              <a:cs typeface="Calibri"/>
            </a:endParaRPr>
          </a:p>
          <a:p>
            <a:pPr lvl="1"/>
            <a:r>
              <a:rPr lang="en-GB" dirty="0">
                <a:solidFill>
                  <a:schemeClr val="tx2"/>
                </a:solidFill>
                <a:cs typeface="Calibri"/>
              </a:rPr>
              <a:t>Access to counselling support </a:t>
            </a:r>
            <a:endParaRPr lang="en-GB" dirty="0">
              <a:solidFill>
                <a:schemeClr val="tx2"/>
              </a:solidFill>
              <a:ea typeface="Calibri"/>
              <a:cs typeface="Calibri"/>
            </a:endParaRPr>
          </a:p>
          <a:p>
            <a:endParaRPr lang="en-GB" sz="1500" dirty="0">
              <a:solidFill>
                <a:schemeClr val="tx2"/>
              </a:solidFill>
              <a:cs typeface="Calibri"/>
            </a:endParaRPr>
          </a:p>
        </p:txBody>
      </p:sp>
    </p:spTree>
    <p:extLst>
      <p:ext uri="{BB962C8B-B14F-4D97-AF65-F5344CB8AC3E}">
        <p14:creationId xmlns:p14="http://schemas.microsoft.com/office/powerpoint/2010/main" val="231629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8A127E-83B6-F9D8-28FD-8D18DF6CD8D8}"/>
              </a:ext>
            </a:extLst>
          </p:cNvPr>
          <p:cNvSpPr>
            <a:spLocks noGrp="1"/>
          </p:cNvSpPr>
          <p:nvPr>
            <p:ph type="title"/>
          </p:nvPr>
        </p:nvSpPr>
        <p:spPr>
          <a:xfrm>
            <a:off x="640080" y="325369"/>
            <a:ext cx="4368602" cy="1956841"/>
          </a:xfrm>
        </p:spPr>
        <p:txBody>
          <a:bodyPr anchor="b">
            <a:normAutofit/>
          </a:bodyPr>
          <a:lstStyle/>
          <a:p>
            <a:r>
              <a:rPr lang="en-US" dirty="0">
                <a:solidFill>
                  <a:schemeClr val="tx2"/>
                </a:solidFill>
                <a:ea typeface="Calibri Light"/>
                <a:cs typeface="Calibri Light"/>
              </a:rPr>
              <a:t>Next Steps . . . </a:t>
            </a:r>
            <a:endParaRPr lang="en-US" dirty="0">
              <a:solidFill>
                <a:schemeClr val="tx2"/>
              </a:solidFill>
            </a:endParaRP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7994FB9-BE8F-F84F-2C01-D3C13ACF6EAC}"/>
              </a:ext>
            </a:extLst>
          </p:cNvPr>
          <p:cNvSpPr>
            <a:spLocks noGrp="1"/>
          </p:cNvSpPr>
          <p:nvPr>
            <p:ph idx="1"/>
          </p:nvPr>
        </p:nvSpPr>
        <p:spPr>
          <a:xfrm>
            <a:off x="640080" y="2872899"/>
            <a:ext cx="7572325" cy="3320668"/>
          </a:xfrm>
        </p:spPr>
        <p:txBody>
          <a:bodyPr vert="horz" lIns="91440" tIns="45720" rIns="91440" bIns="45720" rtlCol="0" anchor="t">
            <a:normAutofit/>
          </a:bodyPr>
          <a:lstStyle/>
          <a:p>
            <a:r>
              <a:rPr lang="en-US" dirty="0">
                <a:solidFill>
                  <a:schemeClr val="tx2"/>
                </a:solidFill>
                <a:ea typeface="Calibri"/>
                <a:cs typeface="Calibri"/>
              </a:rPr>
              <a:t>Complete write-up</a:t>
            </a:r>
          </a:p>
          <a:p>
            <a:r>
              <a:rPr lang="en-US" dirty="0">
                <a:solidFill>
                  <a:schemeClr val="tx2"/>
                </a:solidFill>
                <a:ea typeface="Calibri"/>
                <a:cs typeface="Calibri"/>
              </a:rPr>
              <a:t>Submission of thesis &amp; Viva</a:t>
            </a:r>
          </a:p>
          <a:p>
            <a:r>
              <a:rPr lang="en-US" dirty="0">
                <a:solidFill>
                  <a:schemeClr val="tx2"/>
                </a:solidFill>
                <a:ea typeface="Calibri"/>
                <a:cs typeface="Calibri"/>
              </a:rPr>
              <a:t>Disseminate findings </a:t>
            </a:r>
          </a:p>
          <a:p>
            <a:r>
              <a:rPr lang="en-US" dirty="0">
                <a:solidFill>
                  <a:schemeClr val="tx2"/>
                </a:solidFill>
                <a:ea typeface="Calibri"/>
                <a:cs typeface="Calibri"/>
              </a:rPr>
              <a:t>Recommendations for NHS practice and policy</a:t>
            </a:r>
          </a:p>
        </p:txBody>
      </p:sp>
      <p:pic>
        <p:nvPicPr>
          <p:cNvPr id="5" name="Picture 4" descr="A cartoon character holding a red check mark&#10;&#10;Description automatically generated">
            <a:extLst>
              <a:ext uri="{FF2B5EF4-FFF2-40B4-BE49-F238E27FC236}">
                <a16:creationId xmlns:a16="http://schemas.microsoft.com/office/drawing/2014/main" id="{3029288F-C1BD-CC46-F445-100CC244243B}"/>
              </a:ext>
            </a:extLst>
          </p:cNvPr>
          <p:cNvPicPr>
            <a:picLocks noChangeAspect="1"/>
          </p:cNvPicPr>
          <p:nvPr/>
        </p:nvPicPr>
        <p:blipFill>
          <a:blip r:embed="rId3"/>
          <a:stretch>
            <a:fillRect/>
          </a:stretch>
        </p:blipFill>
        <p:spPr>
          <a:xfrm>
            <a:off x="9322970" y="2738688"/>
            <a:ext cx="2489535" cy="4037597"/>
          </a:xfrm>
          <a:prstGeom prst="rect">
            <a:avLst/>
          </a:prstGeom>
        </p:spPr>
      </p:pic>
    </p:spTree>
    <p:extLst>
      <p:ext uri="{BB962C8B-B14F-4D97-AF65-F5344CB8AC3E}">
        <p14:creationId xmlns:p14="http://schemas.microsoft.com/office/powerpoint/2010/main" val="2913851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1FEC590B-3306-47E9-BD67-97F3F76169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0" name="Color">
              <a:extLst>
                <a:ext uri="{FF2B5EF4-FFF2-40B4-BE49-F238E27FC236}">
                  <a16:creationId xmlns:a16="http://schemas.microsoft.com/office/drawing/2014/main" id="{54F87DBC-E43C-4CE4-A8C5-61E3D6819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lor">
              <a:extLst>
                <a:ext uri="{FF2B5EF4-FFF2-40B4-BE49-F238E27FC236}">
                  <a16:creationId xmlns:a16="http://schemas.microsoft.com/office/drawing/2014/main" id="{CD39A88A-7F84-4ACA-877B-E28BC26CD8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47AAF5E-1692-48C9-98FB-6432BF0B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4" name="Freeform: Shape 13">
              <a:extLst>
                <a:ext uri="{FF2B5EF4-FFF2-40B4-BE49-F238E27FC236}">
                  <a16:creationId xmlns:a16="http://schemas.microsoft.com/office/drawing/2014/main" id="{5F36A26D-E71D-4663-B197-8B7BFA37A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Freeform: Shape 14">
              <a:extLst>
                <a:ext uri="{FF2B5EF4-FFF2-40B4-BE49-F238E27FC236}">
                  <a16:creationId xmlns:a16="http://schemas.microsoft.com/office/drawing/2014/main" id="{8A821CEB-DA96-4952-93B9-81F9C42BA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Freeform: Shape 15">
              <a:extLst>
                <a:ext uri="{FF2B5EF4-FFF2-40B4-BE49-F238E27FC236}">
                  <a16:creationId xmlns:a16="http://schemas.microsoft.com/office/drawing/2014/main" id="{18C8EDE0-D69B-4F65-9AB7-DDE7EAD78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546F0982-BF10-4BF6-842A-F631654FF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2B313509-2128-42CA-81B6-C9EC23E44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1589188C-E06E-4F8A-BDD1-02ADF140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6B4E610F-FCD0-483F-B9F2-6DF2C28FE8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8700065C-89A8-37E4-D53E-7D8A077135FE}"/>
              </a:ext>
            </a:extLst>
          </p:cNvPr>
          <p:cNvSpPr>
            <a:spLocks noGrp="1"/>
          </p:cNvSpPr>
          <p:nvPr>
            <p:ph type="title"/>
          </p:nvPr>
        </p:nvSpPr>
        <p:spPr>
          <a:xfrm>
            <a:off x="789708" y="666351"/>
            <a:ext cx="10558405" cy="3044335"/>
          </a:xfrm>
        </p:spPr>
        <p:txBody>
          <a:bodyPr vert="horz" lIns="91440" tIns="45720" rIns="91440" bIns="45720" rtlCol="0" anchor="b">
            <a:normAutofit/>
          </a:bodyPr>
          <a:lstStyle/>
          <a:p>
            <a:pPr algn="ctr"/>
            <a:r>
              <a:rPr lang="en-US" sz="4800">
                <a:solidFill>
                  <a:schemeClr val="bg1"/>
                </a:solidFill>
                <a:cs typeface="Calibri Light"/>
              </a:rPr>
              <a:t>Thank you </a:t>
            </a:r>
            <a:br>
              <a:rPr lang="en-US" sz="4800" dirty="0">
                <a:solidFill>
                  <a:schemeClr val="bg1"/>
                </a:solidFill>
                <a:cs typeface="Calibri Light"/>
              </a:rPr>
            </a:br>
            <a:r>
              <a:rPr lang="en-US" sz="4800" dirty="0">
                <a:solidFill>
                  <a:schemeClr val="bg1"/>
                </a:solidFill>
                <a:cs typeface="Calibri Light"/>
              </a:rPr>
              <a:t>Any Questions? </a:t>
            </a:r>
            <a:endParaRPr lang="en-US" sz="4800" kern="1200" dirty="0">
              <a:solidFill>
                <a:schemeClr val="bg1"/>
              </a:solidFill>
              <a:latin typeface="+mj-lt"/>
              <a:ea typeface="+mj-ea"/>
              <a:cs typeface="+mj-cs"/>
            </a:endParaRPr>
          </a:p>
        </p:txBody>
      </p:sp>
    </p:spTree>
    <p:extLst>
      <p:ext uri="{BB962C8B-B14F-4D97-AF65-F5344CB8AC3E}">
        <p14:creationId xmlns:p14="http://schemas.microsoft.com/office/powerpoint/2010/main" val="562132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525" y="117475"/>
            <a:ext cx="10515600" cy="1325563"/>
          </a:xfrm>
        </p:spPr>
        <p:txBody>
          <a:bodyPr/>
          <a:lstStyle/>
          <a:p>
            <a:r>
              <a:rPr lang="en-GB" dirty="0">
                <a:solidFill>
                  <a:schemeClr val="tx2"/>
                </a:solidFill>
              </a:rPr>
              <a:t>References</a:t>
            </a:r>
          </a:p>
        </p:txBody>
      </p:sp>
      <p:graphicFrame>
        <p:nvGraphicFramePr>
          <p:cNvPr id="5" name="Content Placeholder 2">
            <a:extLst>
              <a:ext uri="{FF2B5EF4-FFF2-40B4-BE49-F238E27FC236}">
                <a16:creationId xmlns:a16="http://schemas.microsoft.com/office/drawing/2014/main" id="{D3A80FB9-4FDA-79D4-FC21-633F661817D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717258075"/>
              </p:ext>
            </p:extLst>
          </p:nvPr>
        </p:nvGraphicFramePr>
        <p:xfrm>
          <a:off x="581192" y="1072444"/>
          <a:ext cx="11029615" cy="566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8983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E750B-7A08-A4BA-8B6C-2C94DDFC9725}"/>
              </a:ext>
            </a:extLst>
          </p:cNvPr>
          <p:cNvSpPr>
            <a:spLocks noGrp="1"/>
          </p:cNvSpPr>
          <p:nvPr>
            <p:ph type="title"/>
          </p:nvPr>
        </p:nvSpPr>
        <p:spPr>
          <a:xfrm>
            <a:off x="2899394" y="541406"/>
            <a:ext cx="5754696" cy="1837349"/>
          </a:xfrm>
        </p:spPr>
        <p:txBody>
          <a:bodyPr>
            <a:normAutofit/>
          </a:bodyPr>
          <a:lstStyle/>
          <a:p>
            <a:pPr algn="ctr"/>
            <a:r>
              <a:rPr lang="en-US" dirty="0">
                <a:solidFill>
                  <a:schemeClr val="tx2"/>
                </a:solidFill>
                <a:ea typeface="Calibri Light"/>
                <a:cs typeface="Calibri Light"/>
              </a:rPr>
              <a:t>Diagnostic Error</a:t>
            </a:r>
            <a:endParaRPr lang="en-US" dirty="0">
              <a:solidFill>
                <a:schemeClr val="tx2"/>
              </a:solidFill>
            </a:endParaRPr>
          </a:p>
        </p:txBody>
      </p:sp>
      <p:sp>
        <p:nvSpPr>
          <p:cNvPr id="3" name="Content Placeholder 2">
            <a:extLst>
              <a:ext uri="{FF2B5EF4-FFF2-40B4-BE49-F238E27FC236}">
                <a16:creationId xmlns:a16="http://schemas.microsoft.com/office/drawing/2014/main" id="{E9207FE3-108F-9B98-C921-A2E82B377D39}"/>
              </a:ext>
            </a:extLst>
          </p:cNvPr>
          <p:cNvSpPr>
            <a:spLocks noGrp="1"/>
          </p:cNvSpPr>
          <p:nvPr>
            <p:ph idx="1"/>
          </p:nvPr>
        </p:nvSpPr>
        <p:spPr>
          <a:xfrm>
            <a:off x="1058195" y="2915071"/>
            <a:ext cx="9684973" cy="2430864"/>
          </a:xfrm>
        </p:spPr>
        <p:txBody>
          <a:bodyPr anchor="t">
            <a:normAutofit/>
          </a:bodyPr>
          <a:lstStyle/>
          <a:p>
            <a:pPr marL="0" indent="0">
              <a:buNone/>
            </a:pPr>
            <a:r>
              <a:rPr lang="en-US" i="1" dirty="0">
                <a:solidFill>
                  <a:schemeClr val="tx2"/>
                </a:solidFill>
                <a:latin typeface="Arial"/>
                <a:cs typeface="Arial"/>
              </a:rPr>
              <a:t>“A diagnosis that is missed, wrong or delayed, as detected by some subsequent definitive test or finding” </a:t>
            </a:r>
          </a:p>
          <a:p>
            <a:pPr marL="0" indent="0">
              <a:buNone/>
            </a:pPr>
            <a:endParaRPr lang="en-US" i="1" dirty="0">
              <a:solidFill>
                <a:schemeClr val="tx2"/>
              </a:solidFill>
              <a:latin typeface="Arial"/>
              <a:cs typeface="Arial"/>
            </a:endParaRPr>
          </a:p>
          <a:p>
            <a:pPr marL="0" indent="0">
              <a:buNone/>
            </a:pPr>
            <a:endParaRPr lang="en-US" i="1" dirty="0">
              <a:solidFill>
                <a:schemeClr val="tx2"/>
              </a:solidFill>
              <a:latin typeface="Arial"/>
              <a:cs typeface="Arial"/>
            </a:endParaRPr>
          </a:p>
          <a:p>
            <a:pPr marL="0" indent="0" algn="r">
              <a:buNone/>
            </a:pPr>
            <a:r>
              <a:rPr lang="en-US" sz="2400" i="1" dirty="0">
                <a:solidFill>
                  <a:schemeClr val="tx2"/>
                </a:solidFill>
                <a:latin typeface="Arial"/>
                <a:cs typeface="Arial"/>
              </a:rPr>
              <a:t>Lee et al (2013) </a:t>
            </a:r>
            <a:endParaRPr lang="en-US" sz="1800" dirty="0">
              <a:solidFill>
                <a:schemeClr val="tx2"/>
              </a:solidFill>
              <a:ea typeface="Calibri" panose="020F0502020204030204"/>
              <a:cs typeface="Calibri" panose="020F0502020204030204"/>
            </a:endParaRPr>
          </a:p>
          <a:p>
            <a:endParaRPr lang="en-US" sz="2000" dirty="0">
              <a:solidFill>
                <a:schemeClr val="tx2"/>
              </a:solidFill>
              <a:ea typeface="Calibri" panose="020F0502020204030204"/>
              <a:cs typeface="Calibri" panose="020F0502020204030204"/>
            </a:endParaRPr>
          </a:p>
        </p:txBody>
      </p:sp>
    </p:spTree>
    <p:extLst>
      <p:ext uri="{BB962C8B-B14F-4D97-AF65-F5344CB8AC3E}">
        <p14:creationId xmlns:p14="http://schemas.microsoft.com/office/powerpoint/2010/main" val="3322893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6D2DFC3-45D7-D4E1-3495-18133412EECE}"/>
              </a:ext>
            </a:extLst>
          </p:cNvPr>
          <p:cNvSpPr>
            <a:spLocks noGrp="1"/>
          </p:cNvSpPr>
          <p:nvPr>
            <p:ph type="title"/>
          </p:nvPr>
        </p:nvSpPr>
        <p:spPr>
          <a:xfrm>
            <a:off x="1137036" y="548640"/>
            <a:ext cx="9543405" cy="1188720"/>
          </a:xfrm>
        </p:spPr>
        <p:txBody>
          <a:bodyPr>
            <a:normAutofit/>
          </a:bodyPr>
          <a:lstStyle/>
          <a:p>
            <a:r>
              <a:rPr lang="en-US" dirty="0">
                <a:solidFill>
                  <a:schemeClr val="tx2"/>
                </a:solidFill>
                <a:ea typeface="Calibri Light"/>
                <a:cs typeface="Calibri Light"/>
              </a:rPr>
              <a:t>Diagnostic Error in Obstetric Ultrasound</a:t>
            </a:r>
            <a:endParaRPr lang="en-US" dirty="0">
              <a:solidFill>
                <a:schemeClr val="tx1">
                  <a:lumMod val="85000"/>
                  <a:lumOff val="15000"/>
                </a:schemeClr>
              </a:solidFill>
            </a:endParaRPr>
          </a:p>
        </p:txBody>
      </p:sp>
      <p:sp>
        <p:nvSpPr>
          <p:cNvPr id="19" name="Content Placeholder 2">
            <a:extLst>
              <a:ext uri="{FF2B5EF4-FFF2-40B4-BE49-F238E27FC236}">
                <a16:creationId xmlns:a16="http://schemas.microsoft.com/office/drawing/2014/main" id="{7928135D-8156-A815-87F8-F1EAE6164CBB}"/>
              </a:ext>
            </a:extLst>
          </p:cNvPr>
          <p:cNvSpPr>
            <a:spLocks noGrp="1"/>
          </p:cNvSpPr>
          <p:nvPr>
            <p:ph idx="1"/>
          </p:nvPr>
        </p:nvSpPr>
        <p:spPr>
          <a:xfrm>
            <a:off x="1311020" y="2310128"/>
            <a:ext cx="9195435" cy="4014117"/>
          </a:xfrm>
        </p:spPr>
        <p:txBody>
          <a:bodyPr vert="horz" lIns="91440" tIns="45720" rIns="91440" bIns="45720" rtlCol="0" anchor="ctr">
            <a:noAutofit/>
          </a:bodyPr>
          <a:lstStyle/>
          <a:p>
            <a:r>
              <a:rPr lang="en-US" sz="2400" dirty="0">
                <a:solidFill>
                  <a:schemeClr val="tx2"/>
                </a:solidFill>
                <a:latin typeface="Arial"/>
                <a:cs typeface="Arial"/>
              </a:rPr>
              <a:t>Performing obstetric sonography can potentially bring serious medico-legal risks</a:t>
            </a:r>
            <a:endParaRPr lang="en-US" sz="2400" dirty="0">
              <a:solidFill>
                <a:schemeClr val="tx2"/>
              </a:solidFill>
              <a:ea typeface="Calibri" panose="020F0502020204030204"/>
              <a:cs typeface="Calibri" panose="020F0502020204030204"/>
            </a:endParaRPr>
          </a:p>
          <a:p>
            <a:endParaRPr lang="en-US" sz="2400" dirty="0">
              <a:solidFill>
                <a:schemeClr val="tx2"/>
              </a:solidFill>
              <a:latin typeface="Arial"/>
              <a:cs typeface="Arial"/>
            </a:endParaRPr>
          </a:p>
          <a:p>
            <a:r>
              <a:rPr lang="en-US" sz="2400" dirty="0">
                <a:solidFill>
                  <a:schemeClr val="tx2"/>
                </a:solidFill>
                <a:latin typeface="Arial"/>
                <a:cs typeface="Arial"/>
              </a:rPr>
              <a:t>Most errors due to failure to diagnose an abnormality </a:t>
            </a:r>
            <a:endParaRPr lang="en-US" sz="2400" dirty="0">
              <a:solidFill>
                <a:schemeClr val="tx2"/>
              </a:solidFill>
              <a:ea typeface="Calibri" panose="020F0502020204030204"/>
              <a:cs typeface="Calibri" panose="020F0502020204030204"/>
            </a:endParaRPr>
          </a:p>
          <a:p>
            <a:endParaRPr lang="en-US" sz="2400" dirty="0">
              <a:solidFill>
                <a:schemeClr val="tx2"/>
              </a:solidFill>
              <a:latin typeface="Arial"/>
              <a:ea typeface="Calibri" panose="020F0502020204030204"/>
              <a:cs typeface="Arial"/>
            </a:endParaRPr>
          </a:p>
          <a:p>
            <a:r>
              <a:rPr lang="en-US" sz="2400" dirty="0">
                <a:solidFill>
                  <a:schemeClr val="tx2"/>
                </a:solidFill>
                <a:latin typeface="Arial"/>
                <a:cs typeface="Arial"/>
              </a:rPr>
              <a:t>Multifactorial contributors: </a:t>
            </a:r>
            <a:endParaRPr lang="en-US" sz="2400" dirty="0">
              <a:solidFill>
                <a:schemeClr val="tx2"/>
              </a:solidFill>
              <a:ea typeface="Calibri" panose="020F0502020204030204"/>
              <a:cs typeface="Calibri" panose="020F0502020204030204"/>
            </a:endParaRPr>
          </a:p>
          <a:p>
            <a:pPr lvl="1"/>
            <a:r>
              <a:rPr lang="en-US" dirty="0">
                <a:solidFill>
                  <a:schemeClr val="tx2"/>
                </a:solidFill>
                <a:latin typeface="Arial"/>
                <a:cs typeface="Arial"/>
              </a:rPr>
              <a:t>Systemic Factors</a:t>
            </a:r>
            <a:endParaRPr lang="en-US" dirty="0">
              <a:solidFill>
                <a:schemeClr val="tx2"/>
              </a:solidFill>
              <a:ea typeface="Calibri" panose="020F0502020204030204"/>
              <a:cs typeface="Calibri" panose="020F0502020204030204"/>
            </a:endParaRPr>
          </a:p>
          <a:p>
            <a:pPr lvl="1"/>
            <a:r>
              <a:rPr lang="en-US" dirty="0">
                <a:solidFill>
                  <a:schemeClr val="tx2"/>
                </a:solidFill>
                <a:latin typeface="Arial"/>
                <a:cs typeface="Arial"/>
              </a:rPr>
              <a:t>Cognitive Factors</a:t>
            </a:r>
            <a:endParaRPr lang="en-US" dirty="0">
              <a:solidFill>
                <a:schemeClr val="tx2"/>
              </a:solidFill>
              <a:ea typeface="Calibri" panose="020F0502020204030204"/>
              <a:cs typeface="Calibri" panose="020F0502020204030204"/>
            </a:endParaRPr>
          </a:p>
          <a:p>
            <a:pPr marL="0" indent="0">
              <a:buNone/>
            </a:pPr>
            <a:endParaRPr lang="en-US" sz="2000" dirty="0">
              <a:solidFill>
                <a:schemeClr val="tx1">
                  <a:lumMod val="85000"/>
                  <a:lumOff val="15000"/>
                </a:schemeClr>
              </a:solidFill>
              <a:ea typeface="Calibri" panose="020F0502020204030204"/>
              <a:cs typeface="Calibri" panose="020F0502020204030204"/>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9169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6" name="Rectangle 415">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Freeform: Shape 416">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766061" y="148390"/>
            <a:ext cx="10459689" cy="1330840"/>
          </a:xfrm>
        </p:spPr>
        <p:txBody>
          <a:bodyPr>
            <a:normAutofit/>
          </a:bodyPr>
          <a:lstStyle/>
          <a:p>
            <a:r>
              <a:rPr lang="en-US" dirty="0">
                <a:solidFill>
                  <a:schemeClr val="tx2"/>
                </a:solidFill>
                <a:ea typeface="Calibri Light"/>
                <a:cs typeface="Calibri Light"/>
              </a:rPr>
              <a:t>Diagnostic Error </a:t>
            </a:r>
            <a:r>
              <a:rPr lang="en-GB" dirty="0">
                <a:solidFill>
                  <a:schemeClr val="tx2"/>
                </a:solidFill>
              </a:rPr>
              <a:t>– Systematic Factors </a:t>
            </a:r>
          </a:p>
        </p:txBody>
      </p:sp>
      <p:pic>
        <p:nvPicPr>
          <p:cNvPr id="397" name="Picture 396" descr="A cartoon of a person working on a computer&#10;&#10;Description automatically generated">
            <a:extLst>
              <a:ext uri="{FF2B5EF4-FFF2-40B4-BE49-F238E27FC236}">
                <a16:creationId xmlns:a16="http://schemas.microsoft.com/office/drawing/2014/main" id="{08DEF8C1-514C-1882-467D-94866997815B}"/>
              </a:ext>
            </a:extLst>
          </p:cNvPr>
          <p:cNvPicPr>
            <a:picLocks noChangeAspect="1"/>
          </p:cNvPicPr>
          <p:nvPr/>
        </p:nvPicPr>
        <p:blipFill>
          <a:blip r:embed="rId3"/>
          <a:stretch>
            <a:fillRect/>
          </a:stretch>
        </p:blipFill>
        <p:spPr>
          <a:xfrm>
            <a:off x="7631808" y="1639433"/>
            <a:ext cx="3435780" cy="4614007"/>
          </a:xfrm>
          <a:prstGeom prst="rect">
            <a:avLst/>
          </a:prstGeom>
        </p:spPr>
      </p:pic>
      <p:graphicFrame>
        <p:nvGraphicFramePr>
          <p:cNvPr id="39" name="Content Placeholder 2">
            <a:extLst>
              <a:ext uri="{FF2B5EF4-FFF2-40B4-BE49-F238E27FC236}">
                <a16:creationId xmlns:a16="http://schemas.microsoft.com/office/drawing/2014/main" id="{0018D295-D883-EBB1-853A-E456B0CC82D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456664732"/>
              </p:ext>
            </p:extLst>
          </p:nvPr>
        </p:nvGraphicFramePr>
        <p:xfrm>
          <a:off x="766061" y="1320800"/>
          <a:ext cx="5634739" cy="52380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71759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6773" y="11332"/>
            <a:ext cx="11018520" cy="1434415"/>
          </a:xfrm>
        </p:spPr>
        <p:txBody>
          <a:bodyPr anchor="b">
            <a:normAutofit/>
          </a:bodyPr>
          <a:lstStyle/>
          <a:p>
            <a:r>
              <a:rPr lang="en-GB" dirty="0">
                <a:solidFill>
                  <a:schemeClr val="tx2"/>
                </a:solidFill>
              </a:rPr>
              <a:t>Diagnostic Errors – Cognitive Errors</a:t>
            </a:r>
          </a:p>
        </p:txBody>
      </p:sp>
      <p:sp>
        <p:nvSpPr>
          <p:cNvPr id="5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ontent Placeholder 55">
            <a:extLst>
              <a:ext uri="{FF2B5EF4-FFF2-40B4-BE49-F238E27FC236}">
                <a16:creationId xmlns:a16="http://schemas.microsoft.com/office/drawing/2014/main" id="{9C99D018-E7F8-D793-FA96-54F427E0E320}"/>
              </a:ext>
            </a:extLst>
          </p:cNvPr>
          <p:cNvSpPr>
            <a:spLocks noGrp="1"/>
          </p:cNvSpPr>
          <p:nvPr>
            <p:ph idx="1"/>
          </p:nvPr>
        </p:nvSpPr>
        <p:spPr>
          <a:xfrm>
            <a:off x="572493" y="2091368"/>
            <a:ext cx="8616663" cy="4099120"/>
          </a:xfrm>
        </p:spPr>
        <p:txBody>
          <a:bodyPr vert="horz" lIns="91440" tIns="45720" rIns="91440" bIns="45720" rtlCol="0" anchor="t">
            <a:normAutofit/>
          </a:bodyPr>
          <a:lstStyle/>
          <a:p>
            <a:pPr marL="0" indent="0">
              <a:buNone/>
            </a:pPr>
            <a:r>
              <a:rPr lang="en-US" dirty="0">
                <a:solidFill>
                  <a:schemeClr val="tx2"/>
                </a:solidFill>
                <a:ea typeface="Calibri" panose="020F0502020204030204"/>
                <a:cs typeface="Calibri" panose="020F0502020204030204"/>
              </a:rPr>
              <a:t>Errors caused by how we think – due to several failures: </a:t>
            </a:r>
          </a:p>
          <a:p>
            <a:pPr marL="0" indent="0">
              <a:buNone/>
            </a:pPr>
            <a:endParaRPr lang="en-US" dirty="0">
              <a:solidFill>
                <a:schemeClr val="tx2"/>
              </a:solidFill>
              <a:ea typeface="Calibri" panose="020F0502020204030204"/>
              <a:cs typeface="Calibri" panose="020F0502020204030204"/>
            </a:endParaRPr>
          </a:p>
          <a:p>
            <a:pPr marL="0" indent="0">
              <a:buNone/>
            </a:pPr>
            <a:r>
              <a:rPr lang="en-US" dirty="0">
                <a:solidFill>
                  <a:schemeClr val="tx2"/>
                </a:solidFill>
                <a:ea typeface="Calibri" panose="020F0502020204030204"/>
                <a:cs typeface="Calibri" panose="020F0502020204030204"/>
              </a:rPr>
              <a:t>Failures in: </a:t>
            </a:r>
          </a:p>
          <a:p>
            <a:pPr lvl="1">
              <a:buFont typeface="Wingdings" panose="020B0604020202020204" pitchFamily="34" charset="0"/>
              <a:buChar char="§"/>
            </a:pPr>
            <a:r>
              <a:rPr lang="en-US" sz="2800" dirty="0">
                <a:solidFill>
                  <a:schemeClr val="tx2"/>
                </a:solidFill>
                <a:ea typeface="Calibri" panose="020F0502020204030204"/>
                <a:cs typeface="Calibri" panose="020F0502020204030204"/>
              </a:rPr>
              <a:t>Perception </a:t>
            </a:r>
          </a:p>
          <a:p>
            <a:pPr lvl="1">
              <a:buFont typeface="Wingdings" panose="020B0604020202020204" pitchFamily="34" charset="0"/>
              <a:buChar char="§"/>
            </a:pPr>
            <a:r>
              <a:rPr lang="en-US" sz="2800" dirty="0">
                <a:solidFill>
                  <a:schemeClr val="tx2"/>
                </a:solidFill>
                <a:ea typeface="Calibri" panose="020F0502020204030204"/>
                <a:cs typeface="Calibri" panose="020F0502020204030204"/>
              </a:rPr>
              <a:t>Heuristics</a:t>
            </a:r>
          </a:p>
          <a:p>
            <a:pPr lvl="1">
              <a:buFont typeface="Wingdings" panose="020B0604020202020204" pitchFamily="34" charset="0"/>
              <a:buChar char="§"/>
            </a:pPr>
            <a:r>
              <a:rPr lang="en-US" sz="2800" dirty="0">
                <a:solidFill>
                  <a:schemeClr val="tx2"/>
                </a:solidFill>
                <a:ea typeface="Calibri" panose="020F0502020204030204"/>
                <a:cs typeface="Calibri" panose="020F0502020204030204"/>
              </a:rPr>
              <a:t>Biases</a:t>
            </a:r>
          </a:p>
        </p:txBody>
      </p:sp>
      <p:pic>
        <p:nvPicPr>
          <p:cNvPr id="15" name="Picture 14" descr="A white person sitting and holding his head with stars around his head&#10;&#10;Description automatically generated">
            <a:extLst>
              <a:ext uri="{FF2B5EF4-FFF2-40B4-BE49-F238E27FC236}">
                <a16:creationId xmlns:a16="http://schemas.microsoft.com/office/drawing/2014/main" id="{653324B9-105A-2B41-E14E-10678E3F5EDB}"/>
              </a:ext>
            </a:extLst>
          </p:cNvPr>
          <p:cNvPicPr>
            <a:picLocks noChangeAspect="1"/>
          </p:cNvPicPr>
          <p:nvPr/>
        </p:nvPicPr>
        <p:blipFill>
          <a:blip r:embed="rId3"/>
          <a:srcRect l="5715" r="2170" b="1"/>
          <a:stretch/>
        </p:blipFill>
        <p:spPr>
          <a:xfrm>
            <a:off x="7445053" y="2525108"/>
            <a:ext cx="3941064" cy="4096512"/>
          </a:xfrm>
          <a:prstGeom prst="rect">
            <a:avLst/>
          </a:prstGeom>
        </p:spPr>
      </p:pic>
    </p:spTree>
    <p:extLst>
      <p:ext uri="{BB962C8B-B14F-4D97-AF65-F5344CB8AC3E}">
        <p14:creationId xmlns:p14="http://schemas.microsoft.com/office/powerpoint/2010/main" val="1922331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899241A-DAA8-5D19-C4E2-CF0FDE88F916}"/>
              </a:ext>
              <a:ext uri="{C183D7F6-B498-43B3-948B-1728B52AA6E4}">
                <adec:decorative xmlns:adec="http://schemas.microsoft.com/office/drawing/2017/decorative" val="1"/>
              </a:ext>
            </a:extLst>
          </p:cNvPr>
          <p:cNvSpPr txBox="1">
            <a:spLocks noGrp="1"/>
          </p:cNvSpPr>
          <p:nvPr>
            <p:ph type="title" idx="4294967295"/>
          </p:nvPr>
        </p:nvSpPr>
        <p:spPr>
          <a:xfrm>
            <a:off x="572492" y="84519"/>
            <a:ext cx="11018520" cy="14344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chemeClr val="tx2"/>
                </a:solidFill>
                <a:effectLst/>
                <a:uLnTx/>
                <a:uFillTx/>
                <a:latin typeface="+mj-lt"/>
                <a:ea typeface="+mj-ea"/>
                <a:cs typeface="+mj-cs"/>
              </a:rPr>
              <a:t>Failures in Perception </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artoon of a person carrying a baby&#10;&#10;Description automatically generated">
            <a:extLst>
              <a:ext uri="{FF2B5EF4-FFF2-40B4-BE49-F238E27FC236}">
                <a16:creationId xmlns:a16="http://schemas.microsoft.com/office/drawing/2014/main" id="{38F7A654-F1EE-3901-7D98-A73DFDF4FD3E}"/>
              </a:ext>
            </a:extLst>
          </p:cNvPr>
          <p:cNvPicPr>
            <a:picLocks noChangeAspect="1"/>
          </p:cNvPicPr>
          <p:nvPr/>
        </p:nvPicPr>
        <p:blipFill>
          <a:blip r:embed="rId3"/>
          <a:srcRect l="9588" r="26196" b="2"/>
          <a:stretch/>
        </p:blipFill>
        <p:spPr>
          <a:xfrm>
            <a:off x="8028182" y="2554223"/>
            <a:ext cx="3941064" cy="4096512"/>
          </a:xfrm>
          <a:prstGeom prst="rect">
            <a:avLst/>
          </a:prstGeom>
        </p:spPr>
      </p:pic>
      <p:sp>
        <p:nvSpPr>
          <p:cNvPr id="3" name="Content Placeholder 2">
            <a:extLst>
              <a:ext uri="{FF2B5EF4-FFF2-40B4-BE49-F238E27FC236}">
                <a16:creationId xmlns:a16="http://schemas.microsoft.com/office/drawing/2014/main" id="{BCAB4647-C5FC-BA58-FFB7-9964FDCC46A4}"/>
              </a:ext>
            </a:extLst>
          </p:cNvPr>
          <p:cNvSpPr>
            <a:spLocks noGrp="1"/>
          </p:cNvSpPr>
          <p:nvPr>
            <p:ph idx="1"/>
          </p:nvPr>
        </p:nvSpPr>
        <p:spPr>
          <a:xfrm>
            <a:off x="572492" y="1971053"/>
            <a:ext cx="8661819" cy="4679682"/>
          </a:xfrm>
        </p:spPr>
        <p:txBody>
          <a:bodyPr vert="horz" lIns="91440" tIns="45720" rIns="91440" bIns="45720" rtlCol="0" anchor="t">
            <a:noAutofit/>
          </a:bodyPr>
          <a:lstStyle/>
          <a:p>
            <a:r>
              <a:rPr lang="en-US" sz="2400" dirty="0">
                <a:solidFill>
                  <a:schemeClr val="tx2"/>
                </a:solidFill>
              </a:rPr>
              <a:t>Common where active observation is a key part of professional activity</a:t>
            </a:r>
            <a:endParaRPr lang="en-US" sz="2400" dirty="0">
              <a:solidFill>
                <a:schemeClr val="tx2"/>
              </a:solidFill>
              <a:ea typeface="Calibri"/>
              <a:cs typeface="Calibri"/>
            </a:endParaRPr>
          </a:p>
          <a:p>
            <a:endParaRPr lang="en-US" sz="800" dirty="0">
              <a:solidFill>
                <a:schemeClr val="tx2"/>
              </a:solidFill>
              <a:ea typeface="Calibri"/>
              <a:cs typeface="Calibri"/>
            </a:endParaRPr>
          </a:p>
          <a:p>
            <a:r>
              <a:rPr lang="en-US" sz="2400" dirty="0">
                <a:solidFill>
                  <a:schemeClr val="tx2"/>
                </a:solidFill>
              </a:rPr>
              <a:t>Failure to detect an anomaly visible on scan due to psychophysiological factors of human visual perception</a:t>
            </a:r>
            <a:endParaRPr lang="en-US" sz="2400" dirty="0">
              <a:solidFill>
                <a:schemeClr val="tx2"/>
              </a:solidFill>
              <a:ea typeface="Calibri"/>
              <a:cs typeface="Calibri"/>
            </a:endParaRPr>
          </a:p>
          <a:p>
            <a:pPr lvl="1"/>
            <a:r>
              <a:rPr lang="en-US" dirty="0">
                <a:solidFill>
                  <a:schemeClr val="tx2"/>
                </a:solidFill>
              </a:rPr>
              <a:t>Levels of alertness</a:t>
            </a:r>
            <a:endParaRPr lang="en-US" dirty="0">
              <a:solidFill>
                <a:schemeClr val="tx2"/>
              </a:solidFill>
              <a:ea typeface="Calibri"/>
              <a:cs typeface="Calibri"/>
            </a:endParaRPr>
          </a:p>
          <a:p>
            <a:pPr lvl="1"/>
            <a:r>
              <a:rPr lang="en-US" dirty="0">
                <a:solidFill>
                  <a:schemeClr val="tx2"/>
                </a:solidFill>
              </a:rPr>
              <a:t>Fatigue</a:t>
            </a:r>
            <a:endParaRPr lang="en-US" dirty="0">
              <a:solidFill>
                <a:schemeClr val="tx2"/>
              </a:solidFill>
              <a:ea typeface="Calibri"/>
              <a:cs typeface="Calibri"/>
            </a:endParaRPr>
          </a:p>
          <a:p>
            <a:pPr lvl="1"/>
            <a:r>
              <a:rPr lang="en-US" dirty="0">
                <a:solidFill>
                  <a:schemeClr val="tx2"/>
                </a:solidFill>
              </a:rPr>
              <a:t>Duration of the scan</a:t>
            </a:r>
            <a:endParaRPr lang="en-US" dirty="0">
              <a:solidFill>
                <a:schemeClr val="tx2"/>
              </a:solidFill>
              <a:ea typeface="Calibri"/>
              <a:cs typeface="Calibri"/>
            </a:endParaRPr>
          </a:p>
          <a:p>
            <a:pPr lvl="1"/>
            <a:r>
              <a:rPr lang="en-US" dirty="0">
                <a:solidFill>
                  <a:schemeClr val="tx2"/>
                </a:solidFill>
              </a:rPr>
              <a:t>Conspicuity of the abnormality </a:t>
            </a:r>
            <a:endParaRPr lang="en-US" dirty="0">
              <a:solidFill>
                <a:schemeClr val="tx2"/>
              </a:solidFill>
              <a:ea typeface="Calibri"/>
              <a:cs typeface="Calibri"/>
            </a:endParaRPr>
          </a:p>
          <a:p>
            <a:pPr lvl="1"/>
            <a:r>
              <a:rPr lang="en-US" dirty="0">
                <a:solidFill>
                  <a:schemeClr val="tx2"/>
                </a:solidFill>
              </a:rPr>
              <a:t>Distracting factors </a:t>
            </a:r>
            <a:endParaRPr lang="en-US" dirty="0">
              <a:solidFill>
                <a:schemeClr val="tx2"/>
              </a:solidFill>
              <a:ea typeface="Calibri"/>
              <a:cs typeface="Calibri"/>
            </a:endParaRPr>
          </a:p>
          <a:p>
            <a:endParaRPr lang="en-US" sz="1900" dirty="0"/>
          </a:p>
        </p:txBody>
      </p:sp>
    </p:spTree>
    <p:extLst>
      <p:ext uri="{BB962C8B-B14F-4D97-AF65-F5344CB8AC3E}">
        <p14:creationId xmlns:p14="http://schemas.microsoft.com/office/powerpoint/2010/main" val="141761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899241A-DAA8-5D19-C4E2-CF0FDE88F916}"/>
              </a:ext>
              <a:ext uri="{C183D7F6-B498-43B3-948B-1728B52AA6E4}">
                <adec:decorative xmlns:adec="http://schemas.microsoft.com/office/drawing/2017/decorative" val="1"/>
              </a:ext>
            </a:extLst>
          </p:cNvPr>
          <p:cNvSpPr txBox="1">
            <a:spLocks noGrp="1"/>
          </p:cNvSpPr>
          <p:nvPr>
            <p:ph type="title" idx="4294967295"/>
          </p:nvPr>
        </p:nvSpPr>
        <p:spPr>
          <a:xfrm>
            <a:off x="572493" y="238539"/>
            <a:ext cx="11018520" cy="14344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chemeClr val="tx2"/>
                </a:solidFill>
                <a:effectLst/>
                <a:uLnTx/>
                <a:uFillTx/>
                <a:latin typeface="+mj-lt"/>
                <a:ea typeface="+mj-ea"/>
                <a:cs typeface="+mj-cs"/>
              </a:rPr>
              <a:t>Heuristics</a:t>
            </a:r>
            <a:r>
              <a:rPr kumimoji="0" lang="en-US" sz="5400" b="0" i="0" u="none" strike="noStrike" kern="1200" cap="none" spc="0" normalizeH="0" baseline="0" noProof="0" dirty="0">
                <a:ln>
                  <a:noFill/>
                </a:ln>
                <a:solidFill>
                  <a:schemeClr val="tx1"/>
                </a:solidFill>
                <a:effectLst/>
                <a:uLnTx/>
                <a:uFillTx/>
                <a:latin typeface="+mj-lt"/>
                <a:ea typeface="+mj-ea"/>
                <a:cs typeface="+mj-cs"/>
              </a:rPr>
              <a:t> </a:t>
            </a:r>
          </a:p>
        </p:txBody>
      </p:sp>
      <p:sp>
        <p:nvSpPr>
          <p:cNvPr id="2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BDC57FA-2148-CCDB-48AF-68639B5A8D7A}"/>
              </a:ext>
              <a:ext uri="{C183D7F6-B498-43B3-948B-1728B52AA6E4}">
                <adec:decorative xmlns:adec="http://schemas.microsoft.com/office/drawing/2017/decorative" val="1"/>
              </a:ext>
            </a:extLst>
          </p:cNvPr>
          <p:cNvPicPr>
            <a:picLocks noChangeAspect="1"/>
          </p:cNvPicPr>
          <p:nvPr/>
        </p:nvPicPr>
        <p:blipFill>
          <a:blip r:embed="rId3"/>
          <a:srcRect l="30206" r="15679" b="2"/>
          <a:stretch/>
        </p:blipFill>
        <p:spPr>
          <a:xfrm>
            <a:off x="7675658" y="2093976"/>
            <a:ext cx="3941064" cy="4096512"/>
          </a:xfrm>
          <a:prstGeom prst="rect">
            <a:avLst/>
          </a:prstGeom>
        </p:spPr>
      </p:pic>
      <p:graphicFrame>
        <p:nvGraphicFramePr>
          <p:cNvPr id="21" name="Content Placeholder 2">
            <a:extLst>
              <a:ext uri="{FF2B5EF4-FFF2-40B4-BE49-F238E27FC236}">
                <a16:creationId xmlns:a16="http://schemas.microsoft.com/office/drawing/2014/main" id="{DE87EBC1-6A07-5D6C-8D3E-37EBB1D11494}"/>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066711465"/>
              </p:ext>
            </p:extLst>
          </p:nvPr>
        </p:nvGraphicFramePr>
        <p:xfrm>
          <a:off x="572492" y="1911493"/>
          <a:ext cx="6742708" cy="45387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62623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BC6A3-C40E-816C-8C5C-6F00EF1988E8}"/>
              </a:ext>
            </a:extLst>
          </p:cNvPr>
          <p:cNvSpPr>
            <a:spLocks noGrp="1"/>
          </p:cNvSpPr>
          <p:nvPr>
            <p:ph type="title"/>
          </p:nvPr>
        </p:nvSpPr>
        <p:spPr>
          <a:xfrm>
            <a:off x="630936" y="639520"/>
            <a:ext cx="4166842" cy="1719072"/>
          </a:xfrm>
        </p:spPr>
        <p:txBody>
          <a:bodyPr anchor="b">
            <a:normAutofit/>
          </a:bodyPr>
          <a:lstStyle/>
          <a:p>
            <a:r>
              <a:rPr lang="en-US" dirty="0">
                <a:solidFill>
                  <a:schemeClr val="tx2"/>
                </a:solidFill>
                <a:ea typeface="Calibri Light"/>
                <a:cs typeface="Calibri Light"/>
              </a:rPr>
              <a:t>Cognitive Bias</a:t>
            </a:r>
            <a:endParaRPr lang="en-US" dirty="0">
              <a:solidFill>
                <a:schemeClr val="tx2"/>
              </a:solidFill>
            </a:endParaRPr>
          </a:p>
        </p:txBody>
      </p:sp>
      <p:sp>
        <p:nvSpPr>
          <p:cNvPr id="7"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235BA2B-73E5-DBAF-3DBA-AAB89115FADD}"/>
              </a:ext>
            </a:extLst>
          </p:cNvPr>
          <p:cNvSpPr>
            <a:spLocks noGrp="1"/>
          </p:cNvSpPr>
          <p:nvPr>
            <p:ph idx="1"/>
          </p:nvPr>
        </p:nvSpPr>
        <p:spPr>
          <a:xfrm>
            <a:off x="516784" y="3144911"/>
            <a:ext cx="4021349" cy="3410712"/>
          </a:xfrm>
        </p:spPr>
        <p:txBody>
          <a:bodyPr vert="horz" lIns="91440" tIns="45720" rIns="91440" bIns="45720" rtlCol="0" anchor="t">
            <a:normAutofit/>
          </a:bodyPr>
          <a:lstStyle/>
          <a:p>
            <a:pPr marL="0" indent="0">
              <a:buNone/>
            </a:pPr>
            <a:r>
              <a:rPr lang="en-US" sz="2400" dirty="0">
                <a:solidFill>
                  <a:schemeClr val="tx2"/>
                </a:solidFill>
                <a:latin typeface="Arial"/>
                <a:cs typeface="Arial"/>
              </a:rPr>
              <a:t>Systematic errors in judgement that predispose one’s thinking</a:t>
            </a:r>
            <a:endParaRPr lang="en-US" sz="2400" dirty="0">
              <a:solidFill>
                <a:schemeClr val="tx2"/>
              </a:solidFill>
              <a:ea typeface="Calibri"/>
              <a:cs typeface="Calibri"/>
            </a:endParaRPr>
          </a:p>
          <a:p>
            <a:pPr marL="0" indent="0">
              <a:buNone/>
            </a:pPr>
            <a:endParaRPr lang="en-US" sz="2200" dirty="0">
              <a:ea typeface="Calibri"/>
              <a:cs typeface="Calibri"/>
            </a:endParaRPr>
          </a:p>
        </p:txBody>
      </p:sp>
      <p:pic>
        <p:nvPicPr>
          <p:cNvPr id="4" name="Picture 3">
            <a:extLst>
              <a:ext uri="{FF2B5EF4-FFF2-40B4-BE49-F238E27FC236}">
                <a16:creationId xmlns:a16="http://schemas.microsoft.com/office/drawing/2014/main" id="{A3E55AAC-813E-CBB4-B155-EB4F47EEA7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79636" y="302377"/>
            <a:ext cx="11273617" cy="6283334"/>
          </a:xfrm>
          <a:prstGeom prst="rect">
            <a:avLst/>
          </a:prstGeom>
        </p:spPr>
      </p:pic>
    </p:spTree>
    <p:extLst>
      <p:ext uri="{BB962C8B-B14F-4D97-AF65-F5344CB8AC3E}">
        <p14:creationId xmlns:p14="http://schemas.microsoft.com/office/powerpoint/2010/main" val="34835745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7e8ae57-5081-404a-be19-727a459fb764">
      <Terms xmlns="http://schemas.microsoft.com/office/infopath/2007/PartnerControls"/>
    </lcf76f155ced4ddcb4097134ff3c332f>
    <TaxCatchAll xmlns="8b53facb-d747-47e2-b3f2-18a527383c5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CD2BF0F7392EB439F5526D5DF60ADF7" ma:contentTypeVersion="15" ma:contentTypeDescription="Create a new document." ma:contentTypeScope="" ma:versionID="dfaf88937d85a06cbc1cc09fd80dbe1d">
  <xsd:schema xmlns:xsd="http://www.w3.org/2001/XMLSchema" xmlns:xs="http://www.w3.org/2001/XMLSchema" xmlns:p="http://schemas.microsoft.com/office/2006/metadata/properties" xmlns:ns2="d7e8ae57-5081-404a-be19-727a459fb764" xmlns:ns3="8b53facb-d747-47e2-b3f2-18a527383c59" targetNamespace="http://schemas.microsoft.com/office/2006/metadata/properties" ma:root="true" ma:fieldsID="8cc860db05151129bbce2dda2c107b46" ns2:_="" ns3:_="">
    <xsd:import namespace="d7e8ae57-5081-404a-be19-727a459fb764"/>
    <xsd:import namespace="8b53facb-d747-47e2-b3f2-18a527383c5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e8ae57-5081-404a-be19-727a459fb7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05a52b7-9c6f-4a53-b0b5-c84e0850d8c6"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53facb-d747-47e2-b3f2-18a527383c5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f9470d4-d1f9-46b8-95b4-0084a357f560}" ma:internalName="TaxCatchAll" ma:showField="CatchAllData" ma:web="8b53facb-d747-47e2-b3f2-18a527383c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8C76D1-A596-4B4A-905F-68CAFBFADF07}">
  <ds:schemaRefs>
    <ds:schemaRef ds:uri="http://purl.org/dc/elements/1.1/"/>
    <ds:schemaRef ds:uri="http://schemas.microsoft.com/office/2006/metadata/properties"/>
    <ds:schemaRef ds:uri="http://schemas.microsoft.com/office/2006/documentManagement/types"/>
    <ds:schemaRef ds:uri="http://purl.org/dc/terms/"/>
    <ds:schemaRef ds:uri="23130c33-aed5-44bb-a685-f6b69d7713a2"/>
    <ds:schemaRef ds:uri="http://purl.org/dc/dcmitype/"/>
    <ds:schemaRef ds:uri="http://schemas.microsoft.com/office/infopath/2007/PartnerControls"/>
    <ds:schemaRef ds:uri="http://schemas.openxmlformats.org/package/2006/metadata/core-properties"/>
    <ds:schemaRef ds:uri="30139df8-1a55-40c1-b996-f1dddc883466"/>
    <ds:schemaRef ds:uri="http://www.w3.org/XML/1998/namespace"/>
  </ds:schemaRefs>
</ds:datastoreItem>
</file>

<file path=customXml/itemProps2.xml><?xml version="1.0" encoding="utf-8"?>
<ds:datastoreItem xmlns:ds="http://schemas.openxmlformats.org/officeDocument/2006/customXml" ds:itemID="{DDDB3B11-7871-474F-8D9F-573ECDE8E1E7}"/>
</file>

<file path=customXml/itemProps3.xml><?xml version="1.0" encoding="utf-8"?>
<ds:datastoreItem xmlns:ds="http://schemas.openxmlformats.org/officeDocument/2006/customXml" ds:itemID="{2283AFEA-3F52-4F2E-94B7-33E20F6BFB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359</TotalTime>
  <Words>4674</Words>
  <Application>Microsoft Office PowerPoint</Application>
  <PresentationFormat>Widescreen</PresentationFormat>
  <Paragraphs>317</Paragraphs>
  <Slides>28</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Segoe UI</vt:lpstr>
      <vt:lpstr>Wingdings</vt:lpstr>
      <vt:lpstr>Wingdings 2</vt:lpstr>
      <vt:lpstr>Office Theme</vt:lpstr>
      <vt:lpstr>Diagnostic Error – 2nd Victim Obstetric Sonographers: experiences of impact and support</vt:lpstr>
      <vt:lpstr>How many have heard the term:  Diagnostic Error?  </vt:lpstr>
      <vt:lpstr>Diagnostic Error</vt:lpstr>
      <vt:lpstr>Diagnostic Error in Obstetric Ultrasound</vt:lpstr>
      <vt:lpstr>Diagnostic Error – Systematic Factors </vt:lpstr>
      <vt:lpstr>Diagnostic Errors – Cognitive Errors</vt:lpstr>
      <vt:lpstr>Failures in Perception </vt:lpstr>
      <vt:lpstr>Heuristics </vt:lpstr>
      <vt:lpstr>Cognitive Bias</vt:lpstr>
      <vt:lpstr>My Professional Doctorate . . . </vt:lpstr>
      <vt:lpstr>Rationale for the Study </vt:lpstr>
      <vt:lpstr>Aim and Study Design</vt:lpstr>
      <vt:lpstr>How many  have heard the term:  Second Victim?  </vt:lpstr>
      <vt:lpstr>"Second Victim" Phenomena </vt:lpstr>
      <vt:lpstr>Participant Characteristics (n=8)</vt:lpstr>
      <vt:lpstr>Key Themes</vt:lpstr>
      <vt:lpstr>Sonographer Role</vt:lpstr>
      <vt:lpstr>Working Environment</vt:lpstr>
      <vt:lpstr>Learning about the Error</vt:lpstr>
      <vt:lpstr>Personal Impact</vt:lpstr>
      <vt:lpstr>Professional Impact</vt:lpstr>
      <vt:lpstr>Support</vt:lpstr>
      <vt:lpstr>Support </vt:lpstr>
      <vt:lpstr>Individual Needs / Desire for Change</vt:lpstr>
      <vt:lpstr>Key Findings</vt:lpstr>
      <vt:lpstr>Next Steps . . . </vt:lpstr>
      <vt:lpstr>Thank you  Any Questions? </vt:lpstr>
      <vt:lpstr>References</vt:lpstr>
    </vt:vector>
  </TitlesOfParts>
  <Company>Glasgow Caledonian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impact on second victim obstetric Sonographers following a diagnostic error and support mechanisms</dc:title>
  <dc:creator>Elaine Gardiner</dc:creator>
  <cp:lastModifiedBy>Gardiner, Elaine</cp:lastModifiedBy>
  <cp:revision>830</cp:revision>
  <cp:lastPrinted>2024-12-05T16:05:22Z</cp:lastPrinted>
  <dcterms:created xsi:type="dcterms:W3CDTF">2021-01-19T13:14:33Z</dcterms:created>
  <dcterms:modified xsi:type="dcterms:W3CDTF">2024-12-06T09:24:25Z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0x0101009CD2BF0F7392EB439F5526D5DF60ADF7</vt:lpwstr>
  </property>
</Properties>
</file>